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3">
  <p:sldMasterIdLst>
    <p:sldMasterId id="2147483733" r:id="rId1"/>
  </p:sldMasterIdLst>
  <p:notesMasterIdLst>
    <p:notesMasterId r:id="rId31"/>
  </p:notesMasterIdLst>
  <p:handoutMasterIdLst>
    <p:handoutMasterId r:id="rId32"/>
  </p:handoutMasterIdLst>
  <p:sldIdLst>
    <p:sldId id="287" r:id="rId2"/>
    <p:sldId id="342" r:id="rId3"/>
    <p:sldId id="372" r:id="rId4"/>
    <p:sldId id="317" r:id="rId5"/>
    <p:sldId id="369" r:id="rId6"/>
    <p:sldId id="370" r:id="rId7"/>
    <p:sldId id="345" r:id="rId8"/>
    <p:sldId id="344" r:id="rId9"/>
    <p:sldId id="346" r:id="rId10"/>
    <p:sldId id="347" r:id="rId11"/>
    <p:sldId id="348" r:id="rId12"/>
    <p:sldId id="319" r:id="rId13"/>
    <p:sldId id="349" r:id="rId14"/>
    <p:sldId id="351" r:id="rId15"/>
    <p:sldId id="320" r:id="rId16"/>
    <p:sldId id="363" r:id="rId17"/>
    <p:sldId id="321" r:id="rId18"/>
    <p:sldId id="354" r:id="rId19"/>
    <p:sldId id="364" r:id="rId20"/>
    <p:sldId id="355" r:id="rId21"/>
    <p:sldId id="356" r:id="rId22"/>
    <p:sldId id="357" r:id="rId23"/>
    <p:sldId id="367" r:id="rId24"/>
    <p:sldId id="358" r:id="rId25"/>
    <p:sldId id="365" r:id="rId26"/>
    <p:sldId id="360" r:id="rId27"/>
    <p:sldId id="366" r:id="rId28"/>
    <p:sldId id="362" r:id="rId29"/>
    <p:sldId id="316" r:id="rId30"/>
  </p:sldIdLst>
  <p:sldSz cx="9144000" cy="6858000" type="screen4x3"/>
  <p:notesSz cx="6669088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993366"/>
    <a:srgbClr val="99FF99"/>
    <a:srgbClr val="990000"/>
    <a:srgbClr val="33CC33"/>
    <a:srgbClr val="CC33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06" autoAdjust="0"/>
    <p:restoredTop sz="94660"/>
  </p:normalViewPr>
  <p:slideViewPr>
    <p:cSldViewPr>
      <p:cViewPr>
        <p:scale>
          <a:sx n="100" d="100"/>
          <a:sy n="100" d="100"/>
        </p:scale>
        <p:origin x="-259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7.0000000000000034E-2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7.0000000000000034E-2</c:v>
                </c:pt>
                <c:pt idx="1">
                  <c:v>1.0000000000000007E-2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7.0000000000000034E-2</c:v>
                </c:pt>
                <c:pt idx="1">
                  <c:v>2.0000000000000014E-2</c:v>
                </c:pt>
              </c:numCache>
            </c:numRef>
          </c:val>
        </c:ser>
        <c:shape val="box"/>
        <c:axId val="117274112"/>
        <c:axId val="117275648"/>
        <c:axId val="116743680"/>
      </c:bar3DChart>
      <c:catAx>
        <c:axId val="117274112"/>
        <c:scaling>
          <c:orientation val="minMax"/>
        </c:scaling>
        <c:axPos val="b"/>
        <c:numFmt formatCode="General" sourceLinked="0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117275648"/>
        <c:crosses val="autoZero"/>
        <c:auto val="1"/>
        <c:lblAlgn val="ctr"/>
        <c:lblOffset val="100"/>
      </c:catAx>
      <c:valAx>
        <c:axId val="1172756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274112"/>
        <c:crosses val="autoZero"/>
        <c:crossBetween val="between"/>
      </c:valAx>
      <c:serAx>
        <c:axId val="1167436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7275648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7558176147908982E-2"/>
                  <c:y val="0.1693109842834079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      2020 год        2021год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2020год</c:v>
                </c:pt>
              </c:strCache>
            </c:strRef>
          </c:tx>
          <c:dLbls>
            <c:dLbl>
              <c:idx val="0"/>
              <c:layout>
                <c:manualLayout>
                  <c:x val="8.7790880739544858E-3"/>
                  <c:y val="0.1777765334975784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      2020 год        2021год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-4.2619490506323058E-3"/>
                  <c:y val="0.18809917090944031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2019 год      2020 год        2021год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axId val="71349376"/>
        <c:axId val="71350912"/>
      </c:barChart>
      <c:catAx>
        <c:axId val="713493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71350912"/>
        <c:crosses val="autoZero"/>
        <c:auto val="1"/>
        <c:lblAlgn val="ctr"/>
        <c:lblOffset val="100"/>
      </c:catAx>
      <c:valAx>
        <c:axId val="71350912"/>
        <c:scaling>
          <c:orientation val="minMax"/>
        </c:scaling>
        <c:axPos val="l"/>
        <c:majorGridlines/>
        <c:numFmt formatCode="0%" sourceLinked="1"/>
        <c:tickLblPos val="nextTo"/>
        <c:crossAx val="71349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4.3895440369772403E-3"/>
                  <c:y val="0.2974792127439179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2019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7,2 тыс.руб.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4.3895440369772403E-3"/>
                  <c:y val="0.3839973123547694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2020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7,5 тыс.руб.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4.3893712202828774E-3"/>
                  <c:y val="0.39999720036955155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2021 год </a:t>
                    </a:r>
                    <a:b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</a:b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7,8 тыс. 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7.8</c:v>
                </c:pt>
              </c:numCache>
            </c:numRef>
          </c:val>
        </c:ser>
        <c:axId val="117860608"/>
        <c:axId val="117870592"/>
      </c:barChart>
      <c:catAx>
        <c:axId val="117860608"/>
        <c:scaling>
          <c:orientation val="minMax"/>
        </c:scaling>
        <c:delete val="1"/>
        <c:axPos val="b"/>
        <c:numFmt formatCode="General" sourceLinked="0"/>
        <c:tickLblPos val="none"/>
        <c:crossAx val="117870592"/>
        <c:crosses val="autoZero"/>
        <c:auto val="1"/>
        <c:lblAlgn val="ctr"/>
        <c:lblOffset val="100"/>
      </c:catAx>
      <c:valAx>
        <c:axId val="117870592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117860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520639302346002"/>
          <c:y val="0.12524435009872847"/>
          <c:w val="0.25086237756087038"/>
          <c:h val="0.759968742949460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35,1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17,1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14,5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6,8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жилищно-коммунальное хозяйство  –  44461,6 тыс.руб. </c:v>
                </c:pt>
                <c:pt idx="1">
                  <c:v>культура – 21600,0 тыс.руб.</c:v>
                </c:pt>
                <c:pt idx="2">
                  <c:v>социальная политика  –  18363,5 тыс. руб.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0.35100000000000009</c:v>
                </c:pt>
                <c:pt idx="1">
                  <c:v>0.17100000000000001</c:v>
                </c:pt>
                <c:pt idx="2">
                  <c:v>0.14500000000000005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510453584367652"/>
          <c:y val="0.22036853635320139"/>
          <c:w val="0.48555383380541844"/>
          <c:h val="0.6638372558351747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B5193-1152-4A2B-9B78-A71E08E743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52FE3-D4CD-432B-8FDC-7546C2E6F0C5}">
      <dgm:prSet phldrT="[Текст]" custT="1"/>
      <dgm:spPr>
        <a:solidFill>
          <a:srgbClr val="FF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Послание Президента Российской Федерации Федеральному Собранию Российской Федерации от 1 марта 2018 года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69F45D-3569-496B-BEF3-D416825BD65A}" type="parTrans" cxnId="{189A7BCD-8569-4445-B550-59AAAD50D658}">
      <dgm:prSet/>
      <dgm:spPr/>
      <dgm:t>
        <a:bodyPr/>
        <a:lstStyle/>
        <a:p>
          <a:endParaRPr lang="ru-RU"/>
        </a:p>
      </dgm:t>
    </dgm:pt>
    <dgm:pt modelId="{86C4C317-8991-46F9-AC62-BCE95F79DF6C}" type="sibTrans" cxnId="{189A7BCD-8569-4445-B550-59AAAD50D658}">
      <dgm:prSet/>
      <dgm:spPr/>
      <dgm:t>
        <a:bodyPr/>
        <a:lstStyle/>
        <a:p>
          <a:endParaRPr lang="ru-RU"/>
        </a:p>
      </dgm:t>
    </dgm:pt>
    <dgm:pt modelId="{1E1FE2DE-A606-49BD-9F98-CFF06BFD6792}">
      <dgm:prSet phldrT="[Текст]" custT="1"/>
      <dgm:spPr>
        <a:solidFill>
          <a:srgbClr val="99FF99"/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закона Санкт-Петербурга «О бюджете Санкт-Петербурга на 2019 год и на плановый период 2020 и 2021 годов»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3793FB-9CC1-4BF5-B198-F6C62D54E858}" type="parTrans" cxnId="{9A5F9F59-28F1-412D-BBE1-E26A6FD0D596}">
      <dgm:prSet/>
      <dgm:spPr/>
      <dgm:t>
        <a:bodyPr/>
        <a:lstStyle/>
        <a:p>
          <a:endParaRPr lang="ru-RU"/>
        </a:p>
      </dgm:t>
    </dgm:pt>
    <dgm:pt modelId="{64228657-FBAD-4334-B9F9-A98D9CD835F1}" type="sibTrans" cxnId="{9A5F9F59-28F1-412D-BBE1-E26A6FD0D596}">
      <dgm:prSet/>
      <dgm:spPr/>
      <dgm:t>
        <a:bodyPr/>
        <a:lstStyle/>
        <a:p>
          <a:endParaRPr lang="ru-RU"/>
        </a:p>
      </dgm:t>
    </dgm:pt>
    <dgm:pt modelId="{BBA45E71-6CA3-41F4-AB86-F83A79F34C33}">
      <dgm:prSet phldrT="[Текст]" custT="1"/>
      <dgm:spPr>
        <a:solidFill>
          <a:schemeClr val="accent5">
            <a:lumMod val="40000"/>
            <a:lumOff val="6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Санкт-Петербурга на 2019 год и плановый период 2020 и 2021 годов, одобренный на заседании Правительства Санкт-Петербурга 28 августа 2018 года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EC41EB-DBF9-493D-9D9B-770A441761F3}" type="parTrans" cxnId="{689DE7DE-BC13-41C9-ADBC-5991887B9020}">
      <dgm:prSet/>
      <dgm:spPr/>
      <dgm:t>
        <a:bodyPr/>
        <a:lstStyle/>
        <a:p>
          <a:endParaRPr lang="ru-RU"/>
        </a:p>
      </dgm:t>
    </dgm:pt>
    <dgm:pt modelId="{EE11DB24-C494-4BCB-B9B9-95EF5A5547B1}" type="sibTrans" cxnId="{689DE7DE-BC13-41C9-ADBC-5991887B9020}">
      <dgm:prSet custT="1"/>
      <dgm:spPr/>
      <dgm:t>
        <a:bodyPr/>
        <a:lstStyle/>
        <a:p>
          <a:endParaRPr lang="ru-RU" sz="2800"/>
        </a:p>
      </dgm:t>
    </dgm:pt>
    <dgm:pt modelId="{1A70DC01-17D8-4CC5-8A7C-8765876DB306}">
      <dgm:prSet phldrT="[Текст]" custT="1"/>
      <dgm:spPr>
        <a:solidFill>
          <a:srgbClr val="CCFFCC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 бюджетной, налоговой и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таможенно-тарифной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политики на 2019 год и плановый период 2020 и 2021 годов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60BDE-ADEE-4C93-A5E1-18BA2049E909}" type="parTrans" cxnId="{96299342-7CB9-4E3C-81AA-76FECF3FC113}">
      <dgm:prSet/>
      <dgm:spPr/>
      <dgm:t>
        <a:bodyPr/>
        <a:lstStyle/>
        <a:p>
          <a:endParaRPr lang="ru-RU"/>
        </a:p>
      </dgm:t>
    </dgm:pt>
    <dgm:pt modelId="{E6117621-BF40-4518-B1D9-39565540E1EA}" type="sibTrans" cxnId="{96299342-7CB9-4E3C-81AA-76FECF3FC113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6DA5B4CE-8C03-444D-916B-DDA09C75296E}">
      <dgm:prSet custT="1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Письмо Комитета финансов Санкт-Петербурга от 16.08.2018 г.  № 01-02-2738/18-0-0 (прогнозные значения ИПЦ для формирования проекта</a:t>
          </a:r>
          <a:endParaRPr lang="ru-RU" sz="1400" baseline="0" dirty="0">
            <a:solidFill>
              <a:schemeClr val="tx1"/>
            </a:solidFill>
          </a:endParaRPr>
        </a:p>
      </dgm:t>
    </dgm:pt>
    <dgm:pt modelId="{5EE72788-0581-44EC-BA43-679666D07A0E}" type="parTrans" cxnId="{D62B5FD4-E8CE-404C-8C44-C29AD1BD362F}">
      <dgm:prSet/>
      <dgm:spPr/>
      <dgm:t>
        <a:bodyPr/>
        <a:lstStyle/>
        <a:p>
          <a:endParaRPr lang="ru-RU"/>
        </a:p>
      </dgm:t>
    </dgm:pt>
    <dgm:pt modelId="{24FCD99E-5DC0-4294-A644-EDFD538B888D}" type="sibTrans" cxnId="{D62B5FD4-E8CE-404C-8C44-C29AD1BD362F}">
      <dgm:prSet/>
      <dgm:spPr>
        <a:noFill/>
      </dgm:spPr>
      <dgm:t>
        <a:bodyPr/>
        <a:lstStyle/>
        <a:p>
          <a:endParaRPr lang="ru-RU"/>
        </a:p>
      </dgm:t>
    </dgm:pt>
    <dgm:pt modelId="{9B9F196E-3D20-4ED9-B3E0-DA0D246448A9}" type="pres">
      <dgm:prSet presAssocID="{714B5193-1152-4A2B-9B78-A71E08E74352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58025-20E9-44AC-B9BE-0AF68C8A98BF}" type="pres">
      <dgm:prSet presAssocID="{44252FE3-D4CD-432B-8FDC-7546C2E6F0C5}" presName="node" presStyleLbl="node1" presStyleIdx="0" presStyleCnt="5" custScaleX="228196" custScaleY="143495" custRadScaleRad="99972" custRadScaleInc="-120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7D2-77B3-4998-9FB1-A3B1F5483EE5}" type="pres">
      <dgm:prSet presAssocID="{86C4C317-8991-46F9-AC62-BCE95F79DF6C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AB0DCB1-4FA1-4C60-AC44-25BF7DE9FAE9}" type="pres">
      <dgm:prSet presAssocID="{86C4C317-8991-46F9-AC62-BCE95F79DF6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5C19D11-14AF-4F18-82C1-5B871DE118DD}" type="pres">
      <dgm:prSet presAssocID="{1E1FE2DE-A606-49BD-9F98-CFF06BFD6792}" presName="node" presStyleLbl="node1" presStyleIdx="1" presStyleCnt="5" custScaleX="213711" custScaleY="140448" custRadScaleRad="104802" custRadScaleInc="35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E711E-552C-400C-B044-8353FF6EB02D}" type="pres">
      <dgm:prSet presAssocID="{64228657-FBAD-4334-B9F9-A98D9CD835F1}" presName="sibTrans" presStyleLbl="sibTrans2D1" presStyleIdx="1" presStyleCnt="5" custAng="21200422" custFlipHor="0" custScaleX="284559" custScaleY="125835" custLinFactX="714805" custLinFactY="-198507" custLinFactNeighborX="800000" custLinFactNeighborY="-200000"/>
      <dgm:spPr/>
      <dgm:t>
        <a:bodyPr/>
        <a:lstStyle/>
        <a:p>
          <a:endParaRPr lang="ru-RU"/>
        </a:p>
      </dgm:t>
    </dgm:pt>
    <dgm:pt modelId="{80F622F9-F238-4CC9-B5C9-E7A00FF5B52E}" type="pres">
      <dgm:prSet presAssocID="{64228657-FBAD-4334-B9F9-A98D9CD835F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C86F6A9-3408-45E0-B5F0-3AF5C0686414}" type="pres">
      <dgm:prSet presAssocID="{BBA45E71-6CA3-41F4-AB86-F83A79F34C33}" presName="node" presStyleLbl="node1" presStyleIdx="2" presStyleCnt="5" custScaleX="224329" custScaleY="139344" custRadScaleRad="46826" custRadScaleInc="-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4D0F7-1962-417F-8CD6-266DBACE5BC9}" type="pres">
      <dgm:prSet presAssocID="{EE11DB24-C494-4BCB-B9B9-95EF5A5547B1}" presName="sibTrans" presStyleLbl="sibTrans2D1" presStyleIdx="2" presStyleCnt="5" custAng="12376624" custFlipHor="0" custScaleX="187197" custScaleY="117581" custLinFactX="-992948" custLinFactY="-300000" custLinFactNeighborX="-1000000" custLinFactNeighborY="-323852"/>
      <dgm:spPr/>
      <dgm:t>
        <a:bodyPr/>
        <a:lstStyle/>
        <a:p>
          <a:endParaRPr lang="ru-RU"/>
        </a:p>
      </dgm:t>
    </dgm:pt>
    <dgm:pt modelId="{D5DF00D9-B910-493A-A0C0-E7AA3CB766EC}" type="pres">
      <dgm:prSet presAssocID="{EE11DB24-C494-4BCB-B9B9-95EF5A5547B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D2BF836-C15E-44FF-B725-72DED66E6FDF}" type="pres">
      <dgm:prSet presAssocID="{1A70DC01-17D8-4CC5-8A7C-8765876DB306}" presName="node" presStyleLbl="node1" presStyleIdx="3" presStyleCnt="5" custScaleX="132787" custScaleY="156098" custRadScaleRad="103267" custRadScaleInc="-66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3F74-318A-4E57-BE26-F53129BB2CD5}" type="pres">
      <dgm:prSet presAssocID="{E6117621-BF40-4518-B1D9-39565540E1EA}" presName="sibTrans" presStyleLbl="sibTrans2D1" presStyleIdx="3" presStyleCnt="5" custFlipVert="1" custFlipHor="1" custScaleX="115610" custScaleY="52469" custLinFactX="500000" custLinFactY="-79822" custLinFactNeighborX="586135" custLinFactNeighborY="-100000"/>
      <dgm:spPr/>
      <dgm:t>
        <a:bodyPr/>
        <a:lstStyle/>
        <a:p>
          <a:endParaRPr lang="ru-RU"/>
        </a:p>
      </dgm:t>
    </dgm:pt>
    <dgm:pt modelId="{AF4F9060-D193-4553-B28E-B840B3D9A70F}" type="pres">
      <dgm:prSet presAssocID="{E6117621-BF40-4518-B1D9-39565540E1E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C5EF1A5-343F-411B-9539-2FF839C45B40}" type="pres">
      <dgm:prSet presAssocID="{6DA5B4CE-8C03-444D-916B-DDA09C75296E}" presName="node" presStyleLbl="node1" presStyleIdx="4" presStyleCnt="5" custScaleX="141985" custScaleY="185181" custRadScaleRad="145511" custRadScaleInc="-464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4338C-3384-4B67-9B63-BA7F2A62742F}" type="pres">
      <dgm:prSet presAssocID="{24FCD99E-5DC0-4294-A644-EDFD538B888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A7197CC-B250-4FA0-89AB-991B532BA0F4}" type="pres">
      <dgm:prSet presAssocID="{24FCD99E-5DC0-4294-A644-EDFD538B888D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6299342-7CB9-4E3C-81AA-76FECF3FC113}" srcId="{714B5193-1152-4A2B-9B78-A71E08E74352}" destId="{1A70DC01-17D8-4CC5-8A7C-8765876DB306}" srcOrd="3" destOrd="0" parTransId="{F3D60BDE-ADEE-4C93-A5E1-18BA2049E909}" sibTransId="{E6117621-BF40-4518-B1D9-39565540E1EA}"/>
    <dgm:cxn modelId="{D204FC4B-AF37-497D-8F33-0D31CEC234B8}" type="presOf" srcId="{64228657-FBAD-4334-B9F9-A98D9CD835F1}" destId="{80F622F9-F238-4CC9-B5C9-E7A00FF5B52E}" srcOrd="1" destOrd="0" presId="urn:microsoft.com/office/officeart/2005/8/layout/cycle2"/>
    <dgm:cxn modelId="{1307A67E-6829-43C7-837B-476126AC6A78}" type="presOf" srcId="{86C4C317-8991-46F9-AC62-BCE95F79DF6C}" destId="{4241E7D2-77B3-4998-9FB1-A3B1F5483EE5}" srcOrd="0" destOrd="0" presId="urn:microsoft.com/office/officeart/2005/8/layout/cycle2"/>
    <dgm:cxn modelId="{94733D26-E640-41D4-9329-8BAE6AC29F9E}" type="presOf" srcId="{24FCD99E-5DC0-4294-A644-EDFD538B888D}" destId="{C034338C-3384-4B67-9B63-BA7F2A62742F}" srcOrd="0" destOrd="0" presId="urn:microsoft.com/office/officeart/2005/8/layout/cycle2"/>
    <dgm:cxn modelId="{DC0DBB00-9FEE-4C4B-8068-EF31E5AA31CE}" type="presOf" srcId="{E6117621-BF40-4518-B1D9-39565540E1EA}" destId="{AF4F9060-D193-4553-B28E-B840B3D9A70F}" srcOrd="1" destOrd="0" presId="urn:microsoft.com/office/officeart/2005/8/layout/cycle2"/>
    <dgm:cxn modelId="{D8C00F50-2050-4FBE-81BF-B56ECE2A869C}" type="presOf" srcId="{86C4C317-8991-46F9-AC62-BCE95F79DF6C}" destId="{7AB0DCB1-4FA1-4C60-AC44-25BF7DE9FAE9}" srcOrd="1" destOrd="0" presId="urn:microsoft.com/office/officeart/2005/8/layout/cycle2"/>
    <dgm:cxn modelId="{689DE7DE-BC13-41C9-ADBC-5991887B9020}" srcId="{714B5193-1152-4A2B-9B78-A71E08E74352}" destId="{BBA45E71-6CA3-41F4-AB86-F83A79F34C33}" srcOrd="2" destOrd="0" parTransId="{9FEC41EB-DBF9-493D-9D9B-770A441761F3}" sibTransId="{EE11DB24-C494-4BCB-B9B9-95EF5A5547B1}"/>
    <dgm:cxn modelId="{C4FCABE1-81C8-4CD4-B877-AEAFABE8162C}" type="presOf" srcId="{EE11DB24-C494-4BCB-B9B9-95EF5A5547B1}" destId="{D5DF00D9-B910-493A-A0C0-E7AA3CB766EC}" srcOrd="1" destOrd="0" presId="urn:microsoft.com/office/officeart/2005/8/layout/cycle2"/>
    <dgm:cxn modelId="{5E9386E1-4CD1-4C0E-A265-3CDB1457FE51}" type="presOf" srcId="{E6117621-BF40-4518-B1D9-39565540E1EA}" destId="{EBE23F74-318A-4E57-BE26-F53129BB2CD5}" srcOrd="0" destOrd="0" presId="urn:microsoft.com/office/officeart/2005/8/layout/cycle2"/>
    <dgm:cxn modelId="{3AF78A96-9A3C-435E-BA80-6D762A86B4CC}" type="presOf" srcId="{1A70DC01-17D8-4CC5-8A7C-8765876DB306}" destId="{0D2BF836-C15E-44FF-B725-72DED66E6FDF}" srcOrd="0" destOrd="0" presId="urn:microsoft.com/office/officeart/2005/8/layout/cycle2"/>
    <dgm:cxn modelId="{4BB1805B-9E74-45A0-885C-C90E84EF1323}" type="presOf" srcId="{BBA45E71-6CA3-41F4-AB86-F83A79F34C33}" destId="{CC86F6A9-3408-45E0-B5F0-3AF5C0686414}" srcOrd="0" destOrd="0" presId="urn:microsoft.com/office/officeart/2005/8/layout/cycle2"/>
    <dgm:cxn modelId="{88BC8A30-1ADE-4EF4-86C6-233EC23CBBE1}" type="presOf" srcId="{EE11DB24-C494-4BCB-B9B9-95EF5A5547B1}" destId="{DAF4D0F7-1962-417F-8CD6-266DBACE5BC9}" srcOrd="0" destOrd="0" presId="urn:microsoft.com/office/officeart/2005/8/layout/cycle2"/>
    <dgm:cxn modelId="{037E20FD-FDBE-457D-A928-EB0263771E01}" type="presOf" srcId="{1E1FE2DE-A606-49BD-9F98-CFF06BFD6792}" destId="{65C19D11-14AF-4F18-82C1-5B871DE118DD}" srcOrd="0" destOrd="0" presId="urn:microsoft.com/office/officeart/2005/8/layout/cycle2"/>
    <dgm:cxn modelId="{35E5E41D-8767-4BB8-803C-D6A2E1D246DB}" type="presOf" srcId="{6DA5B4CE-8C03-444D-916B-DDA09C75296E}" destId="{DC5EF1A5-343F-411B-9539-2FF839C45B40}" srcOrd="0" destOrd="0" presId="urn:microsoft.com/office/officeart/2005/8/layout/cycle2"/>
    <dgm:cxn modelId="{3B692071-BC09-4FA6-95A3-26B9719C0BAD}" type="presOf" srcId="{714B5193-1152-4A2B-9B78-A71E08E74352}" destId="{9B9F196E-3D20-4ED9-B3E0-DA0D246448A9}" srcOrd="0" destOrd="0" presId="urn:microsoft.com/office/officeart/2005/8/layout/cycle2"/>
    <dgm:cxn modelId="{D62B5FD4-E8CE-404C-8C44-C29AD1BD362F}" srcId="{714B5193-1152-4A2B-9B78-A71E08E74352}" destId="{6DA5B4CE-8C03-444D-916B-DDA09C75296E}" srcOrd="4" destOrd="0" parTransId="{5EE72788-0581-44EC-BA43-679666D07A0E}" sibTransId="{24FCD99E-5DC0-4294-A644-EDFD538B888D}"/>
    <dgm:cxn modelId="{9A5F9F59-28F1-412D-BBE1-E26A6FD0D596}" srcId="{714B5193-1152-4A2B-9B78-A71E08E74352}" destId="{1E1FE2DE-A606-49BD-9F98-CFF06BFD6792}" srcOrd="1" destOrd="0" parTransId="{133793FB-9CC1-4BF5-B198-F6C62D54E858}" sibTransId="{64228657-FBAD-4334-B9F9-A98D9CD835F1}"/>
    <dgm:cxn modelId="{24EC371E-027C-4437-BB65-B7A60627C4B2}" type="presOf" srcId="{44252FE3-D4CD-432B-8FDC-7546C2E6F0C5}" destId="{20A58025-20E9-44AC-B9BE-0AF68C8A98BF}" srcOrd="0" destOrd="0" presId="urn:microsoft.com/office/officeart/2005/8/layout/cycle2"/>
    <dgm:cxn modelId="{7712B324-6046-437F-9D02-D103D80C472A}" type="presOf" srcId="{24FCD99E-5DC0-4294-A644-EDFD538B888D}" destId="{EA7197CC-B250-4FA0-89AB-991B532BA0F4}" srcOrd="1" destOrd="0" presId="urn:microsoft.com/office/officeart/2005/8/layout/cycle2"/>
    <dgm:cxn modelId="{6C425860-2F58-41D7-B4E7-2D81D4C5724F}" type="presOf" srcId="{64228657-FBAD-4334-B9F9-A98D9CD835F1}" destId="{E63E711E-552C-400C-B044-8353FF6EB02D}" srcOrd="0" destOrd="0" presId="urn:microsoft.com/office/officeart/2005/8/layout/cycle2"/>
    <dgm:cxn modelId="{189A7BCD-8569-4445-B550-59AAAD50D658}" srcId="{714B5193-1152-4A2B-9B78-A71E08E74352}" destId="{44252FE3-D4CD-432B-8FDC-7546C2E6F0C5}" srcOrd="0" destOrd="0" parTransId="{DA69F45D-3569-496B-BEF3-D416825BD65A}" sibTransId="{86C4C317-8991-46F9-AC62-BCE95F79DF6C}"/>
    <dgm:cxn modelId="{A54BFEFA-7736-4F8A-A848-CB824A745172}" type="presParOf" srcId="{9B9F196E-3D20-4ED9-B3E0-DA0D246448A9}" destId="{20A58025-20E9-44AC-B9BE-0AF68C8A98BF}" srcOrd="0" destOrd="0" presId="urn:microsoft.com/office/officeart/2005/8/layout/cycle2"/>
    <dgm:cxn modelId="{740D2D8C-453E-415D-9842-79D1C7B36066}" type="presParOf" srcId="{9B9F196E-3D20-4ED9-B3E0-DA0D246448A9}" destId="{4241E7D2-77B3-4998-9FB1-A3B1F5483EE5}" srcOrd="1" destOrd="0" presId="urn:microsoft.com/office/officeart/2005/8/layout/cycle2"/>
    <dgm:cxn modelId="{ED30F1F8-5771-4335-A9A8-8C63D8533B61}" type="presParOf" srcId="{4241E7D2-77B3-4998-9FB1-A3B1F5483EE5}" destId="{7AB0DCB1-4FA1-4C60-AC44-25BF7DE9FAE9}" srcOrd="0" destOrd="0" presId="urn:microsoft.com/office/officeart/2005/8/layout/cycle2"/>
    <dgm:cxn modelId="{88B67135-87A4-460A-BAF2-073B7CB3B820}" type="presParOf" srcId="{9B9F196E-3D20-4ED9-B3E0-DA0D246448A9}" destId="{65C19D11-14AF-4F18-82C1-5B871DE118DD}" srcOrd="2" destOrd="0" presId="urn:microsoft.com/office/officeart/2005/8/layout/cycle2"/>
    <dgm:cxn modelId="{888DB11A-4A08-40D5-ACFE-6F22B0198C34}" type="presParOf" srcId="{9B9F196E-3D20-4ED9-B3E0-DA0D246448A9}" destId="{E63E711E-552C-400C-B044-8353FF6EB02D}" srcOrd="3" destOrd="0" presId="urn:microsoft.com/office/officeart/2005/8/layout/cycle2"/>
    <dgm:cxn modelId="{ED5035C1-5DBC-4472-ADB2-BD8AA19ACD8F}" type="presParOf" srcId="{E63E711E-552C-400C-B044-8353FF6EB02D}" destId="{80F622F9-F238-4CC9-B5C9-E7A00FF5B52E}" srcOrd="0" destOrd="0" presId="urn:microsoft.com/office/officeart/2005/8/layout/cycle2"/>
    <dgm:cxn modelId="{501E4F42-C992-4A6C-9881-32512D74F8B2}" type="presParOf" srcId="{9B9F196E-3D20-4ED9-B3E0-DA0D246448A9}" destId="{CC86F6A9-3408-45E0-B5F0-3AF5C0686414}" srcOrd="4" destOrd="0" presId="urn:microsoft.com/office/officeart/2005/8/layout/cycle2"/>
    <dgm:cxn modelId="{86DEE946-2D78-466F-A14D-41C2EB633F52}" type="presParOf" srcId="{9B9F196E-3D20-4ED9-B3E0-DA0D246448A9}" destId="{DAF4D0F7-1962-417F-8CD6-266DBACE5BC9}" srcOrd="5" destOrd="0" presId="urn:microsoft.com/office/officeart/2005/8/layout/cycle2"/>
    <dgm:cxn modelId="{19E2FC06-5145-4AD2-BF27-A5A137A1D8ED}" type="presParOf" srcId="{DAF4D0F7-1962-417F-8CD6-266DBACE5BC9}" destId="{D5DF00D9-B910-493A-A0C0-E7AA3CB766EC}" srcOrd="0" destOrd="0" presId="urn:microsoft.com/office/officeart/2005/8/layout/cycle2"/>
    <dgm:cxn modelId="{C69BF1FD-DAE0-48E0-8305-F83C19BDF511}" type="presParOf" srcId="{9B9F196E-3D20-4ED9-B3E0-DA0D246448A9}" destId="{0D2BF836-C15E-44FF-B725-72DED66E6FDF}" srcOrd="6" destOrd="0" presId="urn:microsoft.com/office/officeart/2005/8/layout/cycle2"/>
    <dgm:cxn modelId="{2E7ECE1D-6442-4BA5-B7A3-1B39615D7DE1}" type="presParOf" srcId="{9B9F196E-3D20-4ED9-B3E0-DA0D246448A9}" destId="{EBE23F74-318A-4E57-BE26-F53129BB2CD5}" srcOrd="7" destOrd="0" presId="urn:microsoft.com/office/officeart/2005/8/layout/cycle2"/>
    <dgm:cxn modelId="{E412C9EF-C3D7-4599-AE86-F64C02002E1A}" type="presParOf" srcId="{EBE23F74-318A-4E57-BE26-F53129BB2CD5}" destId="{AF4F9060-D193-4553-B28E-B840B3D9A70F}" srcOrd="0" destOrd="0" presId="urn:microsoft.com/office/officeart/2005/8/layout/cycle2"/>
    <dgm:cxn modelId="{FADDB3A5-BDCB-4D34-90C8-3D694091DC5F}" type="presParOf" srcId="{9B9F196E-3D20-4ED9-B3E0-DA0D246448A9}" destId="{DC5EF1A5-343F-411B-9539-2FF839C45B40}" srcOrd="8" destOrd="0" presId="urn:microsoft.com/office/officeart/2005/8/layout/cycle2"/>
    <dgm:cxn modelId="{E885E663-6FE4-47F3-BBDA-88EDDCE7A5B0}" type="presParOf" srcId="{9B9F196E-3D20-4ED9-B3E0-DA0D246448A9}" destId="{C034338C-3384-4B67-9B63-BA7F2A62742F}" srcOrd="9" destOrd="0" presId="urn:microsoft.com/office/officeart/2005/8/layout/cycle2"/>
    <dgm:cxn modelId="{BE7E5E04-D71A-4760-90AC-2906A7C74AA0}" type="presParOf" srcId="{C034338C-3384-4B67-9B63-BA7F2A62742F}" destId="{EA7197CC-B250-4FA0-89AB-991B532BA0F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A58025-20E9-44AC-B9BE-0AF68C8A98BF}">
      <dsp:nvSpPr>
        <dsp:cNvPr id="0" name=""/>
        <dsp:cNvSpPr/>
      </dsp:nvSpPr>
      <dsp:spPr>
        <a:xfrm>
          <a:off x="1001562" y="157011"/>
          <a:ext cx="3591982" cy="2258722"/>
        </a:xfrm>
        <a:prstGeom prst="ellipse">
          <a:avLst/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Послание Президента Российской Федерации Федеральному Собранию Российской Федерации от 1 марта 2018 года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1562" y="157011"/>
        <a:ext cx="3591982" cy="2258722"/>
      </dsp:txXfrm>
    </dsp:sp>
    <dsp:sp modelId="{4241E7D2-77B3-4998-9FB1-A3B1F5483EE5}">
      <dsp:nvSpPr>
        <dsp:cNvPr id="0" name=""/>
        <dsp:cNvSpPr/>
      </dsp:nvSpPr>
      <dsp:spPr>
        <a:xfrm rot="11074102">
          <a:off x="4314855" y="1149462"/>
          <a:ext cx="187201" cy="531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1074102">
        <a:off x="4314855" y="1149462"/>
        <a:ext cx="187201" cy="531251"/>
      </dsp:txXfrm>
    </dsp:sp>
    <dsp:sp modelId="{65C19D11-14AF-4F18-82C1-5B871DE118DD}">
      <dsp:nvSpPr>
        <dsp:cNvPr id="0" name=""/>
        <dsp:cNvSpPr/>
      </dsp:nvSpPr>
      <dsp:spPr>
        <a:xfrm>
          <a:off x="4214835" y="428632"/>
          <a:ext cx="3363977" cy="2210760"/>
        </a:xfrm>
        <a:prstGeom prst="ellipse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закона Санкт-Петербурга «О бюджете Санкт-Петербурга на 2019 год и на плановый период 2020 и 2021 годов»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14835" y="428632"/>
        <a:ext cx="3363977" cy="2210760"/>
      </dsp:txXfrm>
    </dsp:sp>
    <dsp:sp modelId="{E63E711E-552C-400C-B044-8353FF6EB02D}">
      <dsp:nvSpPr>
        <dsp:cNvPr id="0" name=""/>
        <dsp:cNvSpPr/>
      </dsp:nvSpPr>
      <dsp:spPr>
        <a:xfrm rot="7937564">
          <a:off x="7028713" y="63875"/>
          <a:ext cx="468289" cy="668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7937564">
        <a:off x="7028713" y="63875"/>
        <a:ext cx="468289" cy="668499"/>
      </dsp:txXfrm>
    </dsp:sp>
    <dsp:sp modelId="{CC86F6A9-3408-45E0-B5F0-3AF5C0686414}">
      <dsp:nvSpPr>
        <dsp:cNvPr id="0" name=""/>
        <dsp:cNvSpPr/>
      </dsp:nvSpPr>
      <dsp:spPr>
        <a:xfrm>
          <a:off x="1858505" y="2416321"/>
          <a:ext cx="3531112" cy="219338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62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Санкт-Петербурга на 2019 год и плановый период 2020 и 2021 годов, одобренный на заседании Правительства Санкт-Петербурга 28 августа 2018 года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8505" y="2416321"/>
        <a:ext cx="3531112" cy="2193382"/>
      </dsp:txXfrm>
    </dsp:sp>
    <dsp:sp modelId="{DAF4D0F7-1962-417F-8CD6-266DBACE5BC9}">
      <dsp:nvSpPr>
        <dsp:cNvPr id="0" name=""/>
        <dsp:cNvSpPr/>
      </dsp:nvSpPr>
      <dsp:spPr>
        <a:xfrm rot="1976676">
          <a:off x="421472" y="65202"/>
          <a:ext cx="424499" cy="624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976676">
        <a:off x="421472" y="65202"/>
        <a:ext cx="424499" cy="624650"/>
      </dsp:txXfrm>
    </dsp:sp>
    <dsp:sp modelId="{0D2BF836-C15E-44FF-B725-72DED66E6FDF}">
      <dsp:nvSpPr>
        <dsp:cNvPr id="0" name=""/>
        <dsp:cNvSpPr/>
      </dsp:nvSpPr>
      <dsp:spPr>
        <a:xfrm>
          <a:off x="4929064" y="2559182"/>
          <a:ext cx="2090170" cy="2457103"/>
        </a:xfrm>
        <a:prstGeom prst="ellipse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Основные направления  бюджетной, налоговой и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таможенно-тарифной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политики на 2019 год и плановый период 2020 и 2021 годов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9064" y="2559182"/>
        <a:ext cx="2090170" cy="2457103"/>
      </dsp:txXfrm>
    </dsp:sp>
    <dsp:sp modelId="{EBE23F74-318A-4E57-BE26-F53129BB2CD5}">
      <dsp:nvSpPr>
        <dsp:cNvPr id="0" name=""/>
        <dsp:cNvSpPr/>
      </dsp:nvSpPr>
      <dsp:spPr>
        <a:xfrm rot="11357408" flipH="1" flipV="1">
          <a:off x="6989433" y="2319973"/>
          <a:ext cx="1594617" cy="278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1357408" flipH="1" flipV="1">
        <a:off x="6989433" y="2319973"/>
        <a:ext cx="1594617" cy="278742"/>
      </dsp:txXfrm>
    </dsp:sp>
    <dsp:sp modelId="{DC5EF1A5-343F-411B-9539-2FF839C45B40}">
      <dsp:nvSpPr>
        <dsp:cNvPr id="0" name=""/>
        <dsp:cNvSpPr/>
      </dsp:nvSpPr>
      <dsp:spPr>
        <a:xfrm>
          <a:off x="144438" y="1559464"/>
          <a:ext cx="2234954" cy="291489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Письмо Комитета финансов Санкт-Петербурга от 16.08.2018 г.  № 01-02-2738/18-0-0 (прогнозные значения ИПЦ для формирования проекта</a:t>
          </a:r>
          <a:endParaRPr lang="ru-RU" sz="1400" kern="1200" baseline="0" dirty="0">
            <a:solidFill>
              <a:schemeClr val="tx1"/>
            </a:solidFill>
          </a:endParaRPr>
        </a:p>
      </dsp:txBody>
      <dsp:txXfrm>
        <a:off x="144438" y="1559464"/>
        <a:ext cx="2234954" cy="2914892"/>
      </dsp:txXfrm>
    </dsp:sp>
    <dsp:sp modelId="{C034338C-3384-4B67-9B63-BA7F2A62742F}">
      <dsp:nvSpPr>
        <dsp:cNvPr id="0" name=""/>
        <dsp:cNvSpPr/>
      </dsp:nvSpPr>
      <dsp:spPr>
        <a:xfrm rot="7895105">
          <a:off x="1943831" y="1899556"/>
          <a:ext cx="147776" cy="53125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7895105">
        <a:off x="1943831" y="1899556"/>
        <a:ext cx="147776" cy="531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A2FF36-4AC7-44E1-AA83-45EEFA00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510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A057FC-372F-4B06-BE51-8AB220425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77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261DB-40B2-4957-B57A-9ABB60E572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06A58E-21B0-4228-A6A7-4F1C55DBC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68DD3F-80D7-48B6-B775-8F0D1D2625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5E7AF-E333-4F68-BA2E-408532CAD4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516C09-64D3-41A9-88BA-340AC3376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FB6CEF-F1A4-4518-B1A3-AA254E16E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F0E259-8365-47B8-8512-F642268A0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459C02-F817-4A84-8495-6372D5E80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E20016-5A97-4ED1-9DF5-84C448F90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443EB-4C23-43BC-871D-0D9B3A2230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81277-F712-44C0-A7FC-917452422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91B8DF-7744-4D64-9123-A13CB0929C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286676" cy="52864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САНКТ-ПЕТЕРБУРГА МУНИЦИПАЛЬНЫЙ ОКРУГ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ПУЛКОВСКИЙ МЕРИДИАН 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 чтение)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1052736"/>
            <a:ext cx="7647836" cy="11521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</a:rPr>
              <a:t>ДОХОДНАЯ ЧАСТЬ БЮДЖЕТА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Сумма налога, зачисляемая в бюджеты субъектов Российской Федерации – величина непостоянная, так как зависит от нескольких факторов. Например, от количества налогоплательщиков и их добросовестности, от экономических отношений в стране и т.д.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91678" y="2132856"/>
          <a:ext cx="6984780" cy="689017"/>
        </p:xfrm>
        <a:graphic>
          <a:graphicData uri="http://schemas.openxmlformats.org/drawingml/2006/table">
            <a:tbl>
              <a:tblPr/>
              <a:tblGrid>
                <a:gridCol w="2006065"/>
                <a:gridCol w="840778"/>
                <a:gridCol w="840778"/>
                <a:gridCol w="840778"/>
                <a:gridCol w="940344"/>
                <a:gridCol w="840778"/>
                <a:gridCol w="675259"/>
              </a:tblGrid>
              <a:tr h="142566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91682" y="2852936"/>
          <a:ext cx="6984773" cy="3294616"/>
        </p:xfrm>
        <a:graphic>
          <a:graphicData uri="http://schemas.openxmlformats.org/drawingml/2006/table">
            <a:tbl>
              <a:tblPr/>
              <a:tblGrid>
                <a:gridCol w="2027838"/>
                <a:gridCol w="826156"/>
                <a:gridCol w="826156"/>
                <a:gridCol w="826156"/>
                <a:gridCol w="976366"/>
                <a:gridCol w="826156"/>
                <a:gridCol w="675945"/>
              </a:tblGrid>
              <a:tr h="36411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136889,2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103954,0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102619,7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93988,9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97717,7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93693,1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74090,1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72915,0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73712,3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76715,5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 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87149,6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69583,9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67069,4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69021,0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71834,3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5025,4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4306,2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5644,6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4483,6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4665,1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 государства 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1323,9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207,7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216,1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поступления,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43193,2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29863,9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29704,7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20276,6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21002,2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субсидии из бюджета Санкт-Петербурга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24985,0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95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из бюджета Санкт-Петербурга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18208,2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19863,9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19704,7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20276,6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21002,2</a:t>
                      </a:r>
                    </a:p>
                  </a:txBody>
                  <a:tcPr marL="16407" marR="0" marT="6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</a:rPr>
              <a:t>РАСХОДНАЯ ЧАСТЬ БЮДЖЕТА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1" y="1700808"/>
          <a:ext cx="7200802" cy="792088"/>
        </p:xfrm>
        <a:graphic>
          <a:graphicData uri="http://schemas.openxmlformats.org/drawingml/2006/table">
            <a:tbl>
              <a:tblPr/>
              <a:tblGrid>
                <a:gridCol w="1910416"/>
                <a:gridCol w="881731"/>
                <a:gridCol w="1175641"/>
                <a:gridCol w="955208"/>
                <a:gridCol w="734776"/>
                <a:gridCol w="881731"/>
                <a:gridCol w="661299"/>
              </a:tblGrid>
              <a:tr h="210773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407" marR="0" marT="6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19671" y="2492896"/>
          <a:ext cx="7200800" cy="4060538"/>
        </p:xfrm>
        <a:graphic>
          <a:graphicData uri="http://schemas.openxmlformats.org/drawingml/2006/table">
            <a:tbl>
              <a:tblPr/>
              <a:tblGrid>
                <a:gridCol w="1910416"/>
                <a:gridCol w="881731"/>
                <a:gridCol w="1175641"/>
                <a:gridCol w="955208"/>
                <a:gridCol w="734776"/>
                <a:gridCol w="881731"/>
                <a:gridCol w="661297"/>
              </a:tblGrid>
              <a:tr h="30076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бюджета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159629,9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108954,0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126519,7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100815,8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104653,7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ВОПРОСЫ, в т.ч.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21528,5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25660,8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34698,5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26880,1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27968,8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62">
                <a:tc>
                  <a:txBody>
                    <a:bodyPr/>
                    <a:lstStyle/>
                    <a:p>
                      <a:pPr marL="177800" marR="111125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8000,0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68">
                <a:tc>
                  <a:txBody>
                    <a:bodyPr/>
                    <a:lstStyle/>
                    <a:p>
                      <a:pPr marL="180975" marR="111125"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выборов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8000,0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6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54,1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155,2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228,6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237,8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8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103628,5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51187,5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44461,6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32621,5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33986,7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6767,7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1596,0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1616,0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1628,7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1686,5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КУЛЬТУРА, КИНЕМАТОГРАФИЯ 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8873,4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9219,6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21600,0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17161,0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17528,2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15817,4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17560,5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18363,5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19120,7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19895,1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586,1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400,0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1390,0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415,6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432,4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7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2113,4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3049,6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4120,1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3168,2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3296,5</a:t>
                      </a:r>
                    </a:p>
                  </a:txBody>
                  <a:tcPr marL="10169" marR="0" marT="3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124744"/>
            <a:ext cx="7858180" cy="5376090"/>
          </a:xfrm>
        </p:spPr>
        <p:txBody>
          <a:bodyPr>
            <a:noAutofit/>
          </a:bodyPr>
          <a:lstStyle/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Наиболее значимыми ассигнованиями бюджета на 2019 год являются ассигнования на реализацию мероприятий по благоустройству территории муниципального округа Пулковский меридиан.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Одним из основных направлений деятельности по благоустройству является обустройство детских и спортивных площадок. Уже несколько лет в муниципальном образовании действует долгосрочная программа развития сети детских и спортивных площадок. Она имеет целью, с одной стороны, приведение и поддержание в хорошем состоянии существующих детских площадок, с другой стороны – создание новых, отвечающих современным требованиям, зон отдыха. Развитие внутриквартальной инфраструктуры включает в себя ремонт асфальтового покрытия, уширение внутридворовых проездов, прокладку пешеходных дорожек, установку скамеек. 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проводится озеленение внутридворовых территорий, которое включает в себя устройство газонов, посадку деревьев, кустарников, валку деревьев-угроз, установку вазонов для цветников.</a:t>
            </a:r>
          </a:p>
          <a:p>
            <a:pPr marL="0" indent="447675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образованию, в 2019 году запланированы согласно муниципальным программам: «Профилактика дорожно-транспортного травматизма на территории муниципального образования», «Участие в профилактике терроризма и экстремизма, а также  минимизация и (или) ликвидация последствий их проявлений на территории муниципального образования» «Мероприятия по профилактике незаконного потребления наркотических средств и психотропных веществ, новых потенциально опасных психоактивных веществ, наркомании на территории муниципального образования», «Проведение работ по военно-патриотическому воспитанию граждан».</a:t>
            </a: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85852" y="4357694"/>
            <a:ext cx="76060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2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928670"/>
            <a:ext cx="7715304" cy="1857388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59632" y="1052736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культуре и кинематографии, в 2019 году планируются согласно муниципальной программе «Досуговые мероприятия для жителей муниципального образования».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в области социальной политики относятся к публичным нормативным обязательствам муниципального образования.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них входят: ежемесячные доплаты к пенсии лицам, замещавшим муниципальные должности, должности муниципальной службы в органах местного самоуправления внутригородских муниципальных образований Санкт-Петербурга, а также организация и осуществление деятельности по опеке и попечительству, содержание ребенка в семье опекуна и приемной семье и выплаты вознаграждения приемному родителю.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31640" y="3429000"/>
          <a:ext cx="7488832" cy="1129828"/>
        </p:xfrm>
        <a:graphic>
          <a:graphicData uri="http://schemas.openxmlformats.org/drawingml/2006/table">
            <a:tbl>
              <a:tblPr/>
              <a:tblGrid>
                <a:gridCol w="1926524"/>
                <a:gridCol w="742763"/>
                <a:gridCol w="963909"/>
                <a:gridCol w="1186350"/>
                <a:gridCol w="1038056"/>
                <a:gridCol w="815615"/>
                <a:gridCol w="815615"/>
              </a:tblGrid>
              <a:tr h="201690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31640" y="4581128"/>
          <a:ext cx="7488833" cy="1830612"/>
        </p:xfrm>
        <a:graphic>
          <a:graphicData uri="http://schemas.openxmlformats.org/drawingml/2006/table">
            <a:tbl>
              <a:tblPr/>
              <a:tblGrid>
                <a:gridCol w="1927818"/>
                <a:gridCol w="741469"/>
                <a:gridCol w="963909"/>
                <a:gridCol w="1186350"/>
                <a:gridCol w="1038056"/>
                <a:gridCol w="815615"/>
                <a:gridCol w="815616"/>
              </a:tblGrid>
              <a:tr h="906702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приемных семей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33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в приемных семьях</a:t>
                      </a:r>
                    </a:p>
                  </a:txBody>
                  <a:tcPr marL="15700" marR="0" marT="6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21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15700" marR="0" marT="6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31640" y="1124744"/>
            <a:ext cx="763284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Работы, связанные с выполнением мероприятий по физической культуре и спорту, в 2019 году планируются согласно муниципальной программе «Обеспечение условия для развития на территории муниципального образования физической культуры и массового спорта, организация и проведение физкультурных мероприятий, физкультурно-оздоровительных мероприятий и спортивных мероприятий муниципального образования».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Типографические работы, полиграфические услуги, опубликования муниципальных правовых актов, обсуждения проектов муниципальных правовых актов по вопросам местного значения, доведения до сведения жителей муниципального образования официальной информации о социально-экономическом и культурном развитии муниципального образования, о развитии его общественной инфраструктуры и иная официальная  информация в 2019 году запланированы в количестве 257 шт.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Также планируются расходы по проведению выборов в 2019 году в сумме 8000,00 тыс.руб.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57290" y="1071546"/>
            <a:ext cx="75009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и основные направления налоговой политики муниципального округа Пулковский меридиан на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2019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год.</a:t>
            </a:r>
            <a:endParaRPr lang="ru-RU" sz="2200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2500306"/>
            <a:ext cx="7719274" cy="321471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внутригородского муниципального образования Санкт-Петербурга муниципальный округ Пулковский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муниципальный округ) на 2019 год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округа Пулковский меридиан на 2019 год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2019 год). Проект бюджета на 2019 год формируется на один год.</a:t>
            </a:r>
          </a:p>
          <a:p>
            <a:pPr marL="0" indent="447675" algn="just"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округа на 2019 год определяют условия, принимаемые для составления проекта бюджета на 2019 год, подходы к его формированию.</a:t>
            </a: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071538" y="1285860"/>
          <a:ext cx="7786742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928670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подготовке учитывались положения следующих документов: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298" y="1428736"/>
            <a:ext cx="47863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2019 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142976" y="4149080"/>
            <a:ext cx="7790712" cy="235175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928670"/>
            <a:ext cx="281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проекта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04" y="1643050"/>
            <a:ext cx="785818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82" y="1785926"/>
            <a:ext cx="857256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1" name="Прямоугольная выноска 10"/>
          <p:cNvSpPr/>
          <p:nvPr/>
        </p:nvSpPr>
        <p:spPr>
          <a:xfrm>
            <a:off x="5500694" y="2214554"/>
            <a:ext cx="1785950" cy="954107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5929322" y="3286124"/>
            <a:ext cx="2357454" cy="71438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3768" y="2240868"/>
            <a:ext cx="2304256" cy="738664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03648" y="3140968"/>
            <a:ext cx="1440160" cy="648072"/>
          </a:xfrm>
          <a:prstGeom prst="snip1Rect">
            <a:avLst>
              <a:gd name="adj" fmla="val 278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419872" y="3140968"/>
            <a:ext cx="1440160" cy="648072"/>
          </a:xfrm>
          <a:prstGeom prst="flowChartPunchedCar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285752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itchFamily="18" charset="0"/>
              </a:rPr>
              <a:t>Так приложением к проекту Закона Санкт-Петербурга «О бюджете Санкт-Петербурга на 2018 год и на плановый период 2019 и 2020 годов» в бюджет муниципального округа на 2018 год определен перечень источников доходов бюджетов внутригородских муниципальных образований Санкт-Петербурга и нормативы отчислений доходов в бюджеты внутригородских муниципальных образований Санкт-Петербурга:</a:t>
            </a:r>
          </a:p>
          <a:p>
            <a:pPr marL="0" lvl="0" indent="26670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     Налоговые доходы</a:t>
            </a:r>
          </a:p>
          <a:p>
            <a:pPr marL="0" lvl="1"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1.1.	Налог, взимаемый в связи с применением упрощенной системы налогообложения, по единому и дополнительным дифференцированным нормативам отчислений от сумм, подлежащих зачислению в бюджет Санкт-Петербурга: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1185046970"/>
              </p:ext>
            </p:extLst>
          </p:nvPr>
        </p:nvGraphicFramePr>
        <p:xfrm>
          <a:off x="1571604" y="3500438"/>
          <a:ext cx="71199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1000108"/>
            <a:ext cx="7719274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1.2.	Единый налог на вмененный доход для отдельных видов деятельности по нормативу 100 процентов от сумм, подлежащих зачислению в бюджет Санкт-Петербурга</a:t>
            </a:r>
          </a:p>
          <a:p>
            <a:pPr marL="0" marR="0" lvl="0" indent="266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="" xmlns:p14="http://schemas.microsoft.com/office/powerpoint/2010/main" val="2561905151"/>
              </p:ext>
            </p:extLst>
          </p:nvPr>
        </p:nvGraphicFramePr>
        <p:xfrm>
          <a:off x="1835696" y="3140968"/>
          <a:ext cx="614366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331640" y="1700808"/>
            <a:ext cx="764389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1.3.	Налог, взимаемый в связи с применением патентной системы налогообложения по нормативу 100 процентов от сумм, подлежащих зачислению в бюджет Санкт-Петербурга. 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15304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tabLst>
                <a:tab pos="700087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Вводная часть. Что такое бюджет?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Глоссарий (основные понятия и термины). </a:t>
            </a: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Границы МО Пулковский меридиан.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Адреса домов, расположенных на территории МО Пулковский меридиан, схема МО на карте города.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Контактная информация.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Основные направления бюджетной и налоговой политики МО Пулковский меридиан на 2019 год.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429552" cy="38884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2.2.	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2.3.	Доходы от возмещения ущерба при возникновении страховых случаев, когда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itchFamily="18" charset="0"/>
              </a:rPr>
              <a:t>выгодоприобретателями</a:t>
            </a:r>
            <a:r>
              <a:rPr lang="ru-RU" sz="1500" dirty="0" smtClean="0">
                <a:latin typeface="Times New Roman" panose="02020603050405020304" pitchFamily="18" charset="0"/>
                <a:cs typeface="Times New Roman" pitchFamily="18" charset="0"/>
              </a:rPr>
              <a:t> по договорам страхования выступают получатели средств бюджетов муниципальных образований.</a:t>
            </a: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1259632" y="4797152"/>
            <a:ext cx="7488832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447675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2.4.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правонарушений:</a:t>
            </a:r>
          </a:p>
          <a:p>
            <a:pPr marL="0" marR="0" lvl="0" indent="2667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483768" y="2636912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4005064"/>
            <a:ext cx="7643866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lvl="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субсидии, предоставляемые бюджетам муниципальных образований в случаях и в порядке, установленных законами Санкт-Петербурга.</a:t>
            </a:r>
          </a:p>
          <a:p>
            <a:pPr indent="447675" algn="just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1187624" y="1196752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1196752"/>
            <a:ext cx="3714776" cy="1322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6804248" y="1844824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1196752"/>
            <a:ext cx="3714776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2636912"/>
            <a:ext cx="4643470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правонарушения, посягающие на институты государственной власти и местного самоуправления, предусмотренные статьей 471 Закона Санкт-Петербурга от 12.05.2010 № 273-70 «Об административных правонарушениях в Санкт-Петербурге»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076056" y="3284984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4375958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20000"/>
              </a:lnSpc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 муниципального округа,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 (с изменениями на 14 марта 2017 года),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2019 – 2021 годы и представлен в приложении к проекту Закона Санкт-Петербурга «О бюджете Санкт-Петербурга на 2019 год и на плановый период 2020 и 2021 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12823"/>
            <a:ext cx="7719274" cy="436808"/>
          </a:xfrm>
        </p:spPr>
        <p:txBody>
          <a:bodyPr>
            <a:normAutofit fontScale="77500" lnSpcReduction="20000"/>
          </a:bodyPr>
          <a:lstStyle/>
          <a:p>
            <a:pPr marL="0" indent="26670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          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 	    (тыс. руб.)</a:t>
            </a:r>
          </a:p>
          <a:p>
            <a:pPr marL="0" lvl="8" indent="266700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843808" y="4726024"/>
            <a:ext cx="4896544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latin typeface="Times New Roman"/>
                <a:ea typeface="Times New Roman"/>
              </a:rPr>
              <a:t>внутригородских муниципальных </a:t>
            </a:r>
            <a:r>
              <a:rPr lang="ru-RU" sz="1100" dirty="0"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</a:t>
            </a:r>
            <a:r>
              <a:rPr lang="ru-RU" sz="1100" dirty="0">
                <a:latin typeface="Times New Roman"/>
                <a:ea typeface="Times New Roman"/>
              </a:rPr>
              <a:t>исполнение </a:t>
            </a:r>
            <a:r>
              <a:rPr lang="ru-RU" sz="1100" dirty="0" smtClean="0">
                <a:latin typeface="Times New Roman"/>
                <a:ea typeface="Times New Roman"/>
              </a:rPr>
              <a:t>органами местного самоуправления в Санкт-Петербурге отдельных государственных </a:t>
            </a:r>
            <a:r>
              <a:rPr lang="ru-RU" sz="1100" dirty="0">
                <a:latin typeface="Times New Roman"/>
                <a:ea typeface="Times New Roman"/>
              </a:rPr>
              <a:t>полномочий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latin typeface="Times New Roman"/>
                <a:ea typeface="Times New Roman"/>
              </a:rPr>
              <a:t>выплате денежных средств на содержание </a:t>
            </a:r>
            <a:r>
              <a:rPr lang="ru-RU" sz="1100" dirty="0" smtClean="0">
                <a:latin typeface="Times New Roman"/>
                <a:ea typeface="Times New Roman"/>
              </a:rPr>
              <a:t>детей, находящихся под опекой или попечительством, и денежных средств на содержание детей, переданных а воспитание в приемные семьи, в Санкт-Петербурге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406458"/>
            <a:ext cx="3312368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/>
                <a:ea typeface="Times New Roman"/>
              </a:rPr>
              <a:t>Субвенции бюджетам </a:t>
            </a:r>
            <a:r>
              <a:rPr lang="ru-RU" sz="1100" dirty="0" smtClean="0">
                <a:latin typeface="Times New Roman"/>
                <a:ea typeface="Times New Roman"/>
              </a:rPr>
              <a:t> внутригородских муниципальных </a:t>
            </a:r>
            <a:r>
              <a:rPr lang="ru-RU" sz="1100" dirty="0">
                <a:latin typeface="Times New Roman"/>
                <a:ea typeface="Times New Roman"/>
              </a:rPr>
              <a:t>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государственных полномочий Санкт-Петербурга </a:t>
            </a:r>
            <a:r>
              <a:rPr lang="ru-RU" sz="1100" dirty="0">
                <a:latin typeface="Times New Roman"/>
                <a:ea typeface="Times New Roman"/>
              </a:rPr>
              <a:t>по организации и осуществлению деятельности по опеке и </a:t>
            </a:r>
            <a:r>
              <a:rPr lang="ru-RU" sz="1100" dirty="0" smtClean="0">
                <a:latin typeface="Times New Roman"/>
                <a:ea typeface="Times New Roman"/>
              </a:rPr>
              <a:t>попечительству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0152" y="1400521"/>
            <a:ext cx="3024336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муниципальных образований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на исполнение органами местного самоуправления в Санкт-Петербурге отдельных  государственных </a:t>
            </a:r>
            <a:r>
              <a:rPr lang="ru-RU" sz="1100" dirty="0">
                <a:latin typeface="Times New Roman"/>
                <a:ea typeface="Times New Roman"/>
              </a:rPr>
              <a:t>полномочия </a:t>
            </a:r>
            <a:r>
              <a:rPr lang="ru-RU" sz="1100" dirty="0" smtClean="0">
                <a:latin typeface="Times New Roman"/>
                <a:ea typeface="Times New Roman"/>
              </a:rPr>
              <a:t>Санкт-Петербурга по </a:t>
            </a:r>
            <a:r>
              <a:rPr lang="ru-RU" sz="1100" dirty="0">
                <a:latin typeface="Times New Roman"/>
                <a:ea typeface="Times New Roman"/>
              </a:rPr>
              <a:t>выплате </a:t>
            </a:r>
            <a:r>
              <a:rPr lang="ru-RU" sz="1100" dirty="0" smtClean="0">
                <a:latin typeface="Times New Roman"/>
                <a:ea typeface="Times New Roman"/>
              </a:rPr>
              <a:t>вознаграждения </a:t>
            </a:r>
            <a:r>
              <a:rPr lang="ru-RU" sz="1100" dirty="0">
                <a:latin typeface="Times New Roman"/>
                <a:ea typeface="Times New Roman"/>
              </a:rPr>
              <a:t>приемным родителям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9027" y="3359313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2653,2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62997" y="2947328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10 846,6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8556" y="415834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2569,7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1591" y="373271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11 268,9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03968" y="339274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2561,3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04527" y="295176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11 725,3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16381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6197,7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766350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6 699,4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11500" y="4159342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6 438,9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596336" y="3284794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555776" y="3269750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8190131" y="3044158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68244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6812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254512" y="3073743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717115" y="3552836"/>
            <a:ext cx="144016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4236552" y="3533922"/>
            <a:ext cx="242012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5068540" y="4337291"/>
            <a:ext cx="1" cy="35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877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08720"/>
            <a:ext cx="7749504" cy="2736304"/>
          </a:xfrm>
        </p:spPr>
        <p:txBody>
          <a:bodyPr>
            <a:normAutofit fontScale="70000" lnSpcReduction="20000"/>
          </a:bodyPr>
          <a:lstStyle/>
          <a:p>
            <a:pPr marL="0" indent="447675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по субвенции осуществлен в соответствии с методикой, определенной статьей 6 Закона Санкт-Петербурга от 07.02.2008 № 3-6 «О наделении органов местного самоуправления в Санкт-Петербурге отдельным государственным полномочием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правонарушениях» (с изменениями на 14 марта 2017 года) и представлен в приложении к проекту Закона Санкт-Петербурга «О бюджете Санкт-Петербурга на 2019 год и на плановый период 2020 и 2021 годов».</a:t>
            </a:r>
          </a:p>
          <a:p>
            <a:pPr marL="0" indent="266700"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</a:t>
            </a:r>
          </a:p>
          <a:p>
            <a:pPr marL="0" indent="266700" algn="ct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 на исполнение государственного полномочия по составлению протоколов об административных правонарушениях</a:t>
            </a:r>
            <a:endParaRPr lang="ru-RU" sz="14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5229200"/>
            <a:ext cx="7783832" cy="129614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3.2.     Прочие безвозмездные поступления, зачисляемые в бюджеты муниципальных образований.</a:t>
            </a: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доходы в проекте бюджета на 2019 год предусмотрены в размере 102 619,7 тысяч рублей, в том числе налоговые доходы – в размере 67 069,4 тысяч рублей, неналоговые доходы – в размере  5 845,6 тысяч рублей и безвозмездные поступления – в размере 29 704,7 тысяч рублей.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267744" y="3429000"/>
          <a:ext cx="5786478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357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Пулковский меридиан осуществляется в соответствии с расходными обязательствами, вытекающие из полномочий по решению вопросов местного значения отнесенных к ведению муниципальных образований Законом Санкт-Петербурга от 23.09.2009 № 420-79 «Об организации местного самоуправления в Санкт-Петербурге» (с изменениями на 12 октября 2018 года), предусмотренных Уставом МО Пулковский меридиан. Перечень расходных обязательств определен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к проекту Закона Санкт-Петербурга «О бюджете Санкт-Петербурга на 2019 год и на плановый период 2020 и 2021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на 2019 год осуществляется в том числе с учетом: </a:t>
            </a:r>
          </a:p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расчетной единицы, применяемой для исчисления должностных окладов лиц муниципальных служащих: </a:t>
            </a:r>
          </a:p>
          <a:p>
            <a:pPr marL="447675" indent="0" algn="just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2019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1 355,0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2019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104,24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   на 2020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103,89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на 2021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104,05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2019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12 382,0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 на 2020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12 864,0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на 2021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13 385,0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714380"/>
          </a:xfrm>
        </p:spPr>
        <p:txBody>
          <a:bodyPr>
            <a:normAutofit/>
          </a:bodyPr>
          <a:lstStyle/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вознаграждения приёмным родителям:</a:t>
            </a:r>
          </a:p>
          <a:p>
            <a:pPr marL="0" indent="266700"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(рубли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571612"/>
          <a:ext cx="7643867" cy="2831540"/>
        </p:xfrm>
        <a:graphic>
          <a:graphicData uri="http://schemas.openxmlformats.org/drawingml/2006/table">
            <a:tbl>
              <a:tblPr/>
              <a:tblGrid>
                <a:gridCol w="4209256"/>
                <a:gridCol w="1144601"/>
                <a:gridCol w="1144601"/>
                <a:gridCol w="1145409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приёмных детей в семье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1 ребенком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11 610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12 062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12 550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2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17 415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18 093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18 825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3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23 220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24 124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25 100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4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29 025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30 155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31 375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5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34 830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36 186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37 650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6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40 635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42 217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43 925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7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46 440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48 248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50 200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8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52 245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54 279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56 475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Размер доплаты на детей до 3-х лет, с отклонениями в развитии и детей-инвалидов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5 805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6 031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6 275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4500570"/>
            <a:ext cx="7786742" cy="150019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Проектом решения о бюджете муниципального округа на 2019 год расходы утверждаются в следующих разрезах: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ведомственной структуре расходов бюджета;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распределению бюджетных ассигнований по разделам, подразделам, целевым статьям, группам видов расходов бюджета.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857232"/>
            <a:ext cx="7786742" cy="185738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Проект бюджета на 2019 год составлен с учетом того, что муниципальный округ не планирует предоставлять межбюджетные трансферты, не планирует производить муниципальные заимствования, не планирует предоставлять муниципальные гарантии, не планирует предоставлять бюджетные кредиты. Обязательств по уплате муниципального долга у муниципального округа не имеется, сектор муниципальной экономики отсутствует. </a:t>
            </a:r>
          </a:p>
          <a:p>
            <a:pPr indent="266700" algn="just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год являются:</a:t>
            </a:r>
          </a:p>
          <a:p>
            <a:pPr indent="26670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овина рамки 7"/>
          <p:cNvSpPr/>
          <p:nvPr/>
        </p:nvSpPr>
        <p:spPr>
          <a:xfrm>
            <a:off x="2000232" y="2643182"/>
            <a:ext cx="357190" cy="928694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5572132" y="2643182"/>
            <a:ext cx="357190" cy="1000132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271462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(917)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2714620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 (947)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571876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Расходы в проекте бюджета на 2019 год предусмотрены в размере 97 005,00 тысяч рублей.</a:t>
            </a:r>
          </a:p>
          <a:p>
            <a:pPr indent="447675"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2019 год предусмотрены по следующим отраслям:</a:t>
            </a:r>
          </a:p>
        </p:txBody>
      </p:sp>
      <p:pic>
        <p:nvPicPr>
          <p:cNvPr id="14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/>
        </p:nvGraphicFramePr>
        <p:xfrm>
          <a:off x="1285852" y="4286256"/>
          <a:ext cx="767863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142984"/>
            <a:ext cx="7786742" cy="478634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проекта бюджета на 2019 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для жителей МО Пулковский меридиан в 2019 году будут проводиться на основании муниципальных программ.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расходы проекта бюджета на 2019 год включены публичные нормативные обязательства, в сумме  12 165,8 тыс. руб. </a:t>
            </a: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214414" y="2214554"/>
            <a:ext cx="7786689" cy="157162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2976" y="1823861"/>
            <a:ext cx="771048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денежные средства, предназначенные для финансирования функций 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муниципального округа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меридиан) представляет собой главный финансовый документ, утверждаемый Решением Муниципального Совета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МО Пулковский меридиан на 2019 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осуществлялось 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вопросами местного значения, определенными законом Санкт-Петербурга «Об организации местного самоуправления в Санкт-Петербурге», задачами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поставленными в послании Президента  Российской Федерации,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Пулковский меридиан на 2019 год осуществлялось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1052736"/>
            <a:ext cx="37123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Вводная часть.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Глоссарий (</a:t>
            </a:r>
            <a:r>
              <a:rPr lang="ru-RU" sz="2200" i="1" dirty="0" smtClean="0">
                <a:solidFill>
                  <a:srgbClr val="0000FF"/>
                </a:solidFill>
              </a:rPr>
              <a:t>основные понятия и термины</a:t>
            </a:r>
            <a:r>
              <a:rPr lang="ru-RU" sz="2200" dirty="0" smtClean="0">
                <a:solidFill>
                  <a:srgbClr val="0000FF"/>
                </a:solidFill>
              </a:rPr>
              <a:t>)</a:t>
            </a: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5616" y="1572104"/>
            <a:ext cx="771048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928670"/>
            <a:ext cx="7858180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Границы муниципального округа </a:t>
            </a:r>
            <a:r>
              <a:rPr lang="ru-RU" sz="88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(ст. 2 Устава муниципального образования мо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меридиан)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по оси Московского проспекта, далее по оси восточной проезжей части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Внуковской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на юг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шоссе, включая в границы муниципального округа N 47 транспортную развязку, а также жилой микрорайон восточнее дороги и памятник Зеленого пояса Славы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рубеж". Далее граница идет на юго-запад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и на северо-запад по южной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Волхонского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западной границы отвода Южного кладбища, далее поворачивает на северо-восток и проходит по западной границе отвода Южного кладбища, затем проходит по землям сельскохозяйственного предприятия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Шушары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" и доходит до Нагорного канала, пересекает его, идет на северо-восток, север, северо-запад, юго-запад и юг по границам земельного участка авиапредприятия "Пулково" до Нагорного канала, далее на запад по оси Нагорного канала до западной границы земельного участка авиапредприятия "Пулково". </a:t>
            </a: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Далее граница идет по западной границе земельного участка авиапредприятия "Пулково" до Лиговского канала, далее на северо-восток по оси Лиговского канала до пересечения с северо-восточной стороной полосы отвода Варшавского направления железной дороги, далее по северо-восточной стороне полосы отвода Варшавского направления железной дороги до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далее по оси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Варшавской улицы, далее по оси Варшавской улицы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по оси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до Московского проспекта.</a:t>
            </a:r>
          </a:p>
          <a:p>
            <a:pPr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642942"/>
          </a:xfrm>
          <a:prstGeom prst="rect">
            <a:avLst/>
          </a:prstGeom>
          <a:noFill/>
        </p:spPr>
      </p:pic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7498080" cy="5829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373-65-66, 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Макаров Виктор Алексеевич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414-00-68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опеки и попечительства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196245, Санкт-Петербург, ул. Варшавская, д. 124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414-00-67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Морозов Игорь Вячеславович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Пулковский меридиан </a:t>
            </a:r>
          </a:p>
          <a:p>
            <a:pPr marL="0" indent="0">
              <a:buNone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http://www.mo47.spb.ru/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info@mo47.spb.ru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373-65-66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57652" cy="483395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Макаров Виктор Алексеевич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371-92-57, 373-65-66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Морозов Игорь Вячеславович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414-00-68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Рябинин Вячеслав Иванович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финансово-бюджетной комиссии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14.00 до 18.00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373-26-77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Гуляева Ирина Алексеевна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комиссии по социальным вопросам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11.00 до 12.30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373-97-84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Ергакова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начальник отдела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Петровская Юлия Сергеевна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Коренева Наталья Львовна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ведущий специалист сектора опеки и попечительства Местной администрации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понедельник с 15.00 до 18.00, четверг с 10.00 до 12.00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414-00-67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7647836" cy="55668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00FF"/>
                </a:solidFill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</a:t>
            </a:r>
            <a:br>
              <a:rPr lang="ru-RU" sz="1800" dirty="0" smtClean="0">
                <a:solidFill>
                  <a:srgbClr val="0000FF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1537222"/>
          <a:ext cx="7344669" cy="4662291"/>
        </p:xfrm>
        <a:graphic>
          <a:graphicData uri="http://schemas.openxmlformats.org/drawingml/2006/table">
            <a:tbl>
              <a:tblPr/>
              <a:tblGrid>
                <a:gridCol w="2166075"/>
                <a:gridCol w="863099"/>
                <a:gridCol w="863099"/>
                <a:gridCol w="863099"/>
                <a:gridCol w="863099"/>
                <a:gridCol w="863099"/>
                <a:gridCol w="863099"/>
              </a:tblGrid>
              <a:tr h="330952">
                <a:tc rowSpan="2">
                  <a:txBody>
                    <a:bodyPr/>
                    <a:lstStyle/>
                    <a:p>
                      <a:pPr marL="64135" marR="11112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отчет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3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99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постоянного населения 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тыс.чел.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16510" marR="0" marT="6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86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органов местного самоуправления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3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замещающих выборные и муниципальные должности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734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230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060">
                <a:tc>
                  <a:txBody>
                    <a:bodyPr/>
                    <a:lstStyle/>
                    <a:p>
                      <a:pPr marL="64135" marR="11112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16510" marR="0" marT="6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6510" marR="0" marT="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4685</TotalTime>
  <Words>2424</Words>
  <Application>Microsoft Office PowerPoint</Application>
  <PresentationFormat>Экран (4:3)</PresentationFormat>
  <Paragraphs>520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БЮДЖЕТ ДЛЯ ГРАЖДАН ВНУТРИГОРОДСКОГО МУНИЦИПАЛЬНОГО ОБРАЗОВАНИЯ САНКТ-ПЕТЕРБУРГА МУНИЦИПАЛЬНЫЙ ОКРУГ  ПУЛКОВСКИЙ МЕРИДИАН  на 2019 год   (2 чтение)  </vt:lpstr>
      <vt:lpstr>Содержание</vt:lpstr>
      <vt:lpstr>Слайд 3</vt:lpstr>
      <vt:lpstr>Глоссарий (основные понятия и термины)</vt:lpstr>
      <vt:lpstr>Слайд 5</vt:lpstr>
      <vt:lpstr>Слайд 6</vt:lpstr>
      <vt:lpstr>Контактная информация.</vt:lpstr>
      <vt:lpstr>Слайд 8</vt:lpstr>
      <vt:lpstr>Основные показатели социально-экономического развития. Сведения о значениях основных показателей социально-экономического развития   </vt:lpstr>
      <vt:lpstr>ДОХОДНАЯ ЧАСТЬ БЮДЖЕТА Сумма налога, зачисляемая в бюджеты субъектов Российской Федерации – величина непостоянная, так как зависит от нескольких факторов. Например, от количества налогоплательщиков и их добросовестности, от экономических отношений в стране и т.д. </vt:lpstr>
      <vt:lpstr>РАСХОДНАЯ ЧАСТЬ БЮДЖЕТА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555</cp:revision>
  <dcterms:created xsi:type="dcterms:W3CDTF">2008-11-08T06:46:01Z</dcterms:created>
  <dcterms:modified xsi:type="dcterms:W3CDTF">2018-12-17T10:42:25Z</dcterms:modified>
</cp:coreProperties>
</file>