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3">
  <p:sldMasterIdLst>
    <p:sldMasterId id="2147483733" r:id="rId1"/>
  </p:sldMasterIdLst>
  <p:notesMasterIdLst>
    <p:notesMasterId r:id="rId32"/>
  </p:notesMasterIdLst>
  <p:handoutMasterIdLst>
    <p:handoutMasterId r:id="rId33"/>
  </p:handoutMasterIdLst>
  <p:sldIdLst>
    <p:sldId id="287" r:id="rId2"/>
    <p:sldId id="342" r:id="rId3"/>
    <p:sldId id="372" r:id="rId4"/>
    <p:sldId id="317" r:id="rId5"/>
    <p:sldId id="369" r:id="rId6"/>
    <p:sldId id="370" r:id="rId7"/>
    <p:sldId id="345" r:id="rId8"/>
    <p:sldId id="344" r:id="rId9"/>
    <p:sldId id="346" r:id="rId10"/>
    <p:sldId id="347" r:id="rId11"/>
    <p:sldId id="348" r:id="rId12"/>
    <p:sldId id="319" r:id="rId13"/>
    <p:sldId id="349" r:id="rId14"/>
    <p:sldId id="351" r:id="rId15"/>
    <p:sldId id="350" r:id="rId16"/>
    <p:sldId id="320" r:id="rId17"/>
    <p:sldId id="363" r:id="rId18"/>
    <p:sldId id="321" r:id="rId19"/>
    <p:sldId id="354" r:id="rId20"/>
    <p:sldId id="364" r:id="rId21"/>
    <p:sldId id="355" r:id="rId22"/>
    <p:sldId id="356" r:id="rId23"/>
    <p:sldId id="357" r:id="rId24"/>
    <p:sldId id="367" r:id="rId25"/>
    <p:sldId id="358" r:id="rId26"/>
    <p:sldId id="365" r:id="rId27"/>
    <p:sldId id="360" r:id="rId28"/>
    <p:sldId id="366" r:id="rId29"/>
    <p:sldId id="362" r:id="rId30"/>
    <p:sldId id="316" r:id="rId31"/>
  </p:sldIdLst>
  <p:sldSz cx="9144000" cy="6858000" type="screen4x3"/>
  <p:notesSz cx="6669088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FF"/>
    <a:srgbClr val="993366"/>
    <a:srgbClr val="99FF99"/>
    <a:srgbClr val="990000"/>
    <a:srgbClr val="33CC33"/>
    <a:srgbClr val="CC3300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06" autoAdjust="0"/>
    <p:restoredTop sz="94660"/>
  </p:normalViewPr>
  <p:slideViewPr>
    <p:cSldViewPr>
      <p:cViewPr>
        <p:scale>
          <a:sx n="100" d="100"/>
          <a:sy n="100" d="100"/>
        </p:scale>
        <p:origin x="-259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 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1.0000000000000019E-2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8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 год</c:v>
                </c:pt>
              </c:strCache>
            </c:strRef>
          </c:tx>
          <c:dLbls>
            <c:txPr>
              <a:bodyPr/>
              <a:lstStyle/>
              <a:p>
                <a:pPr algn="ctr">
                  <a:defRPr lang="ru-RU" sz="1800" b="0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Единый норматив</c:v>
                </c:pt>
                <c:pt idx="1">
                  <c:v>Дополнительный дифференцированный норматив</c:v>
                </c:pt>
              </c:strCache>
            </c:strRef>
          </c:cat>
          <c:val>
            <c:numRef>
              <c:f>Лист1!$D$2:$D$3</c:f>
              <c:numCache>
                <c:formatCode>0%</c:formatCode>
                <c:ptCount val="2"/>
                <c:pt idx="0">
                  <c:v>0.1</c:v>
                </c:pt>
                <c:pt idx="1">
                  <c:v>0.1</c:v>
                </c:pt>
              </c:numCache>
            </c:numRef>
          </c:val>
        </c:ser>
        <c:shape val="box"/>
        <c:axId val="116736768"/>
        <c:axId val="116738304"/>
        <c:axId val="116698176"/>
      </c:bar3DChart>
      <c:catAx>
        <c:axId val="116736768"/>
        <c:scaling>
          <c:orientation val="minMax"/>
        </c:scaling>
        <c:axPos val="b"/>
        <c:numFmt formatCode="General" sourceLinked="0"/>
        <c:tickLblPos val="nextTo"/>
        <c:txPr>
          <a:bodyPr anchor="ctr" anchorCtr="0"/>
          <a:lstStyle/>
          <a:p>
            <a:pPr>
              <a:defRPr sz="1200" normalizeH="0" baseline="0">
                <a:latin typeface="Times New Roman" pitchFamily="18" charset="0"/>
              </a:defRPr>
            </a:pPr>
            <a:endParaRPr lang="ru-RU"/>
          </a:p>
        </c:txPr>
        <c:crossAx val="116738304"/>
        <c:crosses val="autoZero"/>
        <c:auto val="1"/>
        <c:lblAlgn val="ctr"/>
        <c:lblOffset val="100"/>
      </c:catAx>
      <c:valAx>
        <c:axId val="116738304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6736768"/>
        <c:crosses val="autoZero"/>
        <c:crossBetween val="between"/>
      </c:valAx>
      <c:serAx>
        <c:axId val="1166981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673830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1.7558176147908982E-2"/>
                  <c:y val="0.1693109842834079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2017 год        2018год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8.7790880739544858E-3"/>
                  <c:y val="0.17777653349757841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2017 год        2018год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-4.2619490506323023E-3"/>
                  <c:y val="0.18809917090944023"/>
                </c:manualLayout>
              </c:layout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2016 год      2017 год        2018год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</c:ser>
        <c:axId val="117000832"/>
        <c:axId val="117223808"/>
      </c:barChart>
      <c:catAx>
        <c:axId val="1170008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117223808"/>
        <c:crosses val="autoZero"/>
        <c:auto val="1"/>
        <c:lblAlgn val="ctr"/>
        <c:lblOffset val="100"/>
      </c:catAx>
      <c:valAx>
        <c:axId val="117223808"/>
        <c:scaling>
          <c:orientation val="minMax"/>
        </c:scaling>
        <c:axPos val="l"/>
        <c:majorGridlines/>
        <c:numFmt formatCode="0%" sourceLinked="1"/>
        <c:tickLblPos val="nextTo"/>
        <c:crossAx val="11700083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dLbls>
            <c:dLbl>
              <c:idx val="0"/>
              <c:layout>
                <c:manualLayout>
                  <c:x val="1.0973933010093822E-2"/>
                  <c:y val="0.27748490908417583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6,0 тыс.руб.</a:t>
                    </a: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     2017 год           2018 год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dLbls>
            <c:dLbl>
              <c:idx val="0"/>
              <c:layout>
                <c:manualLayout>
                  <c:x val="4.2775653606528501E-3"/>
                  <c:y val="0.28359811872754875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6,5 тыс.руб.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     2017 год           2018 год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2018 год</c:v>
                </c:pt>
              </c:strCache>
            </c:strRef>
          </c:tx>
          <c:dLbls>
            <c:dLbl>
              <c:idx val="0"/>
              <c:layout>
                <c:manualLayout>
                  <c:x val="-2.0267748369417462E-3"/>
                  <c:y val="0.32804225456430769"/>
                </c:manualLayout>
              </c:layout>
              <c:tx>
                <c:rich>
                  <a:bodyPr/>
                  <a:lstStyle/>
                  <a:p>
                    <a:r>
                      <a:rPr lang="ru-RU" sz="1100" dirty="0" smtClean="0">
                        <a:latin typeface="Times New Roman" pitchFamily="18" charset="0"/>
                        <a:cs typeface="Times New Roman" pitchFamily="18" charset="0"/>
                      </a:rPr>
                      <a:t>6,9 тыс. руб.</a:t>
                    </a:r>
                    <a:endParaRPr lang="ru-RU" sz="11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2016 год           2017 год           2018 год</c:v>
                </c:pt>
              </c:strCache>
            </c:strRef>
          </c:cat>
          <c:val>
            <c:numRef>
              <c:f>Лист1!$D$2</c:f>
              <c:numCache>
                <c:formatCode>0.0</c:formatCode>
                <c:ptCount val="1"/>
                <c:pt idx="0">
                  <c:v>6.9</c:v>
                </c:pt>
              </c:numCache>
            </c:numRef>
          </c:val>
        </c:ser>
        <c:axId val="234195200"/>
        <c:axId val="234672128"/>
      </c:barChart>
      <c:catAx>
        <c:axId val="234195200"/>
        <c:scaling>
          <c:orientation val="minMax"/>
        </c:scaling>
        <c:axPos val="b"/>
        <c:numFmt formatCode="General" sourceLinked="0"/>
        <c:tickLblPos val="nextTo"/>
        <c:txPr>
          <a:bodyPr anchor="ctr" anchorCtr="0"/>
          <a:lstStyle/>
          <a:p>
            <a:pPr>
              <a:defRPr sz="1200" normalizeH="0" baseline="0">
                <a:latin typeface="Times New Roman" pitchFamily="18" charset="0"/>
              </a:defRPr>
            </a:pPr>
            <a:endParaRPr lang="ru-RU"/>
          </a:p>
        </c:txPr>
        <c:crossAx val="234672128"/>
        <c:crosses val="autoZero"/>
        <c:auto val="1"/>
        <c:lblAlgn val="ctr"/>
        <c:lblOffset val="100"/>
      </c:catAx>
      <c:valAx>
        <c:axId val="234672128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23419520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0189856635996289"/>
          <c:y val="2.6143607867290929E-2"/>
          <c:w val="0.31205815720396174"/>
          <c:h val="0.94820271959395475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50,4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18,3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8,6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dLbl>
              <c:idx val="3"/>
              <c:layout>
                <c:manualLayout>
                  <c:x val="1.1577577059258963E-2"/>
                  <c:y val="-5.751593730804002E-2"/>
                </c:manualLayout>
              </c:layout>
              <c:tx>
                <c:rich>
                  <a:bodyPr/>
                  <a:lstStyle/>
                  <a:p>
                    <a:pPr>
                      <a:defRPr sz="11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ru-RU" dirty="0" smtClean="0">
                        <a:latin typeface="Times New Roman" pitchFamily="18" charset="0"/>
                        <a:cs typeface="Times New Roman" pitchFamily="18" charset="0"/>
                      </a:rPr>
                      <a:t>1,7</a:t>
                    </a:r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жилищно-коммунальное хозяйство  –  47994,5 тыс.руб. </c:v>
                </c:pt>
                <c:pt idx="1">
                  <c:v>социальная политика  –  17435,1 тыс. руб. </c:v>
                </c:pt>
                <c:pt idx="2">
                  <c:v>культура – 8230,0 тыс.руб.</c:v>
                </c:pt>
                <c:pt idx="3">
                  <c:v>образование – 1596,0 тыс.руб.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0.504</c:v>
                </c:pt>
                <c:pt idx="1">
                  <c:v>0.183</c:v>
                </c:pt>
                <c:pt idx="2">
                  <c:v>8.5999999999999993E-2</c:v>
                </c:pt>
                <c:pt idx="3">
                  <c:v>1.7000000000000001E-2</c:v>
                </c:pt>
              </c:numCache>
            </c:numRef>
          </c:val>
        </c:ser>
        <c:gapWidth val="100"/>
        <c:secondPieSize val="75"/>
        <c:serLines/>
      </c:ofPieChart>
    </c:plotArea>
    <c:legend>
      <c:legendPos val="r"/>
      <c:layout>
        <c:manualLayout>
          <c:xMode val="edge"/>
          <c:yMode val="edge"/>
          <c:x val="0.58599483033184541"/>
          <c:y val="0.23605454668219089"/>
          <c:w val="0.32923646856030159"/>
          <c:h val="0.6298773267811002"/>
        </c:manualLayout>
      </c:layout>
      <c:txPr>
        <a:bodyPr/>
        <a:lstStyle/>
        <a:p>
          <a:pPr>
            <a:defRPr sz="11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4B5193-1152-4A2B-9B78-A71E08E7435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4252FE3-D4CD-432B-8FDC-7546C2E6F0C5}">
      <dgm:prSet phldrT="[Текст]" custT="1"/>
      <dgm:spPr>
        <a:solidFill>
          <a:srgbClr val="FFCCCC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Санкт-Петербурга «Об утверждении нормативов формирования расходов на оплату труда депутатов, выборных должностных лиц местного самоуправления внутригородских МО СПб,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осуществл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свои полномочия на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постоян.основе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мун.служащих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 содержание ОМСУ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внутригор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мун.образований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СПб на 2018 год»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69F45D-3569-496B-BEF3-D416825BD65A}" type="parTrans" cxnId="{189A7BCD-8569-4445-B550-59AAAD50D658}">
      <dgm:prSet/>
      <dgm:spPr/>
      <dgm:t>
        <a:bodyPr/>
        <a:lstStyle/>
        <a:p>
          <a:endParaRPr lang="ru-RU"/>
        </a:p>
      </dgm:t>
    </dgm:pt>
    <dgm:pt modelId="{86C4C317-8991-46F9-AC62-BCE95F79DF6C}" type="sibTrans" cxnId="{189A7BCD-8569-4445-B550-59AAAD50D658}">
      <dgm:prSet/>
      <dgm:spPr/>
      <dgm:t>
        <a:bodyPr/>
        <a:lstStyle/>
        <a:p>
          <a:endParaRPr lang="ru-RU"/>
        </a:p>
      </dgm:t>
    </dgm:pt>
    <dgm:pt modelId="{1E1FE2DE-A606-49BD-9F98-CFF06BFD6792}">
      <dgm:prSet phldrT="[Текст]" custT="1"/>
      <dgm:spPr>
        <a:solidFill>
          <a:srgbClr val="99FF99"/>
        </a:solidFill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B prst="relaxedInset"/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Санкт-Петербурга «О бюджете Санкт-Петербурга </a:t>
          </a:r>
          <a:r>
            <a:rPr lang="ru-RU" sz="1400" i="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2018 год и на плановый период 2019 и 2020 годов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3793FB-9CC1-4BF5-B198-F6C62D54E858}" type="parTrans" cxnId="{9A5F9F59-28F1-412D-BBE1-E26A6FD0D596}">
      <dgm:prSet/>
      <dgm:spPr/>
      <dgm:t>
        <a:bodyPr/>
        <a:lstStyle/>
        <a:p>
          <a:endParaRPr lang="ru-RU"/>
        </a:p>
      </dgm:t>
    </dgm:pt>
    <dgm:pt modelId="{64228657-FBAD-4334-B9F9-A98D9CD835F1}" type="sibTrans" cxnId="{9A5F9F59-28F1-412D-BBE1-E26A6FD0D596}">
      <dgm:prSet/>
      <dgm:spPr/>
      <dgm:t>
        <a:bodyPr/>
        <a:lstStyle/>
        <a:p>
          <a:endParaRPr lang="ru-RU"/>
        </a:p>
      </dgm:t>
    </dgm:pt>
    <dgm:pt modelId="{BBA45E71-6CA3-41F4-AB86-F83A79F34C33}">
      <dgm:prSet phldrT="[Текст]" custT="1"/>
      <dgm:spPr>
        <a:solidFill>
          <a:schemeClr val="accent5">
            <a:lumMod val="40000"/>
            <a:lumOff val="60000"/>
          </a:schemeClr>
        </a:solidFill>
        <a:effectLst>
          <a:innerShdw blurRad="63500" dist="50800" dir="162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«О приостановлении действия абзаца первого статьи 3 Закона Санкт-Петербурга «О расчетной единице»</a:t>
          </a:r>
          <a:endParaRPr lang="ru-RU" sz="14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EC41EB-DBF9-493D-9D9B-770A441761F3}" type="parTrans" cxnId="{689DE7DE-BC13-41C9-ADBC-5991887B9020}">
      <dgm:prSet/>
      <dgm:spPr/>
      <dgm:t>
        <a:bodyPr/>
        <a:lstStyle/>
        <a:p>
          <a:endParaRPr lang="ru-RU"/>
        </a:p>
      </dgm:t>
    </dgm:pt>
    <dgm:pt modelId="{EE11DB24-C494-4BCB-B9B9-95EF5A5547B1}" type="sibTrans" cxnId="{689DE7DE-BC13-41C9-ADBC-5991887B9020}">
      <dgm:prSet custT="1"/>
      <dgm:spPr/>
      <dgm:t>
        <a:bodyPr/>
        <a:lstStyle/>
        <a:p>
          <a:endParaRPr lang="ru-RU" sz="2800"/>
        </a:p>
      </dgm:t>
    </dgm:pt>
    <dgm:pt modelId="{1A70DC01-17D8-4CC5-8A7C-8765876DB306}">
      <dgm:prSet phldrT="[Текст]" custT="1"/>
      <dgm:spPr>
        <a:solidFill>
          <a:srgbClr val="CCFFCC"/>
        </a:solidFill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extrusionH="76200">
          <a:bevelB/>
          <a:extrusionClr>
            <a:schemeClr val="tx1"/>
          </a:extrusionClr>
        </a:sp3d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«О расчетной единице» (с изменениями на 27 ноября 2017 года)</a:t>
          </a:r>
          <a:endParaRPr lang="ru-RU" sz="14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3D60BDE-ADEE-4C93-A5E1-18BA2049E909}" type="parTrans" cxnId="{96299342-7CB9-4E3C-81AA-76FECF3FC113}">
      <dgm:prSet/>
      <dgm:spPr/>
      <dgm:t>
        <a:bodyPr/>
        <a:lstStyle/>
        <a:p>
          <a:endParaRPr lang="ru-RU"/>
        </a:p>
      </dgm:t>
    </dgm:pt>
    <dgm:pt modelId="{E6117621-BF40-4518-B1D9-39565540E1EA}" type="sibTrans" cxnId="{96299342-7CB9-4E3C-81AA-76FECF3FC113}">
      <dgm:prSet/>
      <dgm:spPr>
        <a:solidFill>
          <a:schemeClr val="accent1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ru-RU"/>
        </a:p>
      </dgm:t>
    </dgm:pt>
    <dgm:pt modelId="{6DA5B4CE-8C03-444D-916B-DDA09C75296E}">
      <dgm:prSet custT="1"/>
      <dgm:spPr>
        <a:solidFill>
          <a:schemeClr val="accent2">
            <a:lumMod val="40000"/>
            <a:lumOff val="6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от 12.12.2017 № 789-140 «О внесении изменений в отдельные законы Санкт-Петербурга…»</a:t>
          </a:r>
          <a:endParaRPr lang="ru-RU" sz="1400" baseline="0" dirty="0">
            <a:solidFill>
              <a:schemeClr val="tx1"/>
            </a:solidFill>
          </a:endParaRPr>
        </a:p>
      </dgm:t>
    </dgm:pt>
    <dgm:pt modelId="{5EE72788-0581-44EC-BA43-679666D07A0E}" type="parTrans" cxnId="{D62B5FD4-E8CE-404C-8C44-C29AD1BD362F}">
      <dgm:prSet/>
      <dgm:spPr/>
      <dgm:t>
        <a:bodyPr/>
        <a:lstStyle/>
        <a:p>
          <a:endParaRPr lang="ru-RU"/>
        </a:p>
      </dgm:t>
    </dgm:pt>
    <dgm:pt modelId="{24FCD99E-5DC0-4294-A644-EDFD538B888D}" type="sibTrans" cxnId="{D62B5FD4-E8CE-404C-8C44-C29AD1BD362F}">
      <dgm:prSet/>
      <dgm:spPr>
        <a:noFill/>
      </dgm:spPr>
      <dgm:t>
        <a:bodyPr/>
        <a:lstStyle/>
        <a:p>
          <a:endParaRPr lang="ru-RU"/>
        </a:p>
      </dgm:t>
    </dgm:pt>
    <dgm:pt modelId="{0BCC8A6F-A067-4E3E-BCA0-3DB3B5A36991}">
      <dgm:prSet custT="1"/>
      <dgm:spPr>
        <a:solidFill>
          <a:schemeClr val="accent5">
            <a:lumMod val="20000"/>
            <a:lumOff val="80000"/>
          </a:schemeClr>
        </a:solidFill>
        <a:effectLst>
          <a:outerShdw blurRad="50800" dist="38100" dir="8100000" algn="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 «О ежемесячной доплате к страховой пенсии по старости…» (с </a:t>
          </a:r>
          <a:r>
            <a:rPr lang="ru-RU" sz="14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</a:t>
          </a:r>
          <a:r>
            <a:rPr lang="ru-RU" sz="14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на 12 декабря 2017 года)</a:t>
          </a:r>
          <a:endParaRPr lang="ru-RU" sz="14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945AF6E-32A1-40E0-8158-64AA62450958}" type="parTrans" cxnId="{1CF8AC00-5647-4D47-8D4F-A619D315B0E9}">
      <dgm:prSet/>
      <dgm:spPr/>
      <dgm:t>
        <a:bodyPr/>
        <a:lstStyle/>
        <a:p>
          <a:endParaRPr lang="ru-RU"/>
        </a:p>
      </dgm:t>
    </dgm:pt>
    <dgm:pt modelId="{A116313B-6898-4B85-8671-752AD1AA8796}" type="sibTrans" cxnId="{1CF8AC00-5647-4D47-8D4F-A619D315B0E9}">
      <dgm:prSet/>
      <dgm:spPr>
        <a:noFill/>
      </dgm:spPr>
      <dgm:t>
        <a:bodyPr/>
        <a:lstStyle/>
        <a:p>
          <a:endParaRPr lang="ru-RU" dirty="0"/>
        </a:p>
      </dgm:t>
    </dgm:pt>
    <dgm:pt modelId="{9B9F196E-3D20-4ED9-B3E0-DA0D246448A9}" type="pres">
      <dgm:prSet presAssocID="{714B5193-1152-4A2B-9B78-A71E08E74352}" presName="cycle" presStyleCnt="0">
        <dgm:presLayoutVars>
          <dgm:dir val="rev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A58025-20E9-44AC-B9BE-0AF68C8A98BF}" type="pres">
      <dgm:prSet presAssocID="{44252FE3-D4CD-432B-8FDC-7546C2E6F0C5}" presName="node" presStyleLbl="node1" presStyleIdx="0" presStyleCnt="6" custScaleX="318456" custScaleY="247751" custRadScaleRad="20081" custRadScaleInc="491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1E7D2-77B3-4998-9FB1-A3B1F5483EE5}" type="pres">
      <dgm:prSet presAssocID="{86C4C317-8991-46F9-AC62-BCE95F79DF6C}" presName="sibTrans" presStyleLbl="sibTrans2D1" presStyleIdx="0" presStyleCnt="6" custAng="14425811" custFlipHor="0" custScaleX="901757" custScaleY="132569" custLinFactX="1900000" custLinFactY="-200000" custLinFactNeighborX="1977791" custLinFactNeighborY="-290919"/>
      <dgm:spPr/>
      <dgm:t>
        <a:bodyPr/>
        <a:lstStyle/>
        <a:p>
          <a:endParaRPr lang="ru-RU"/>
        </a:p>
      </dgm:t>
    </dgm:pt>
    <dgm:pt modelId="{7AB0DCB1-4FA1-4C60-AC44-25BF7DE9FAE9}" type="pres">
      <dgm:prSet presAssocID="{86C4C317-8991-46F9-AC62-BCE95F79DF6C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65C19D11-14AF-4F18-82C1-5B871DE118DD}" type="pres">
      <dgm:prSet presAssocID="{1E1FE2DE-A606-49BD-9F98-CFF06BFD6792}" presName="node" presStyleLbl="node1" presStyleIdx="1" presStyleCnt="6" custScaleX="167916" custScaleY="145895" custRadScaleRad="138027" custRadScaleInc="-1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3E711E-552C-400C-B044-8353FF6EB02D}" type="pres">
      <dgm:prSet presAssocID="{64228657-FBAD-4334-B9F9-A98D9CD835F1}" presName="sibTrans" presStyleLbl="sibTrans2D1" presStyleIdx="1" presStyleCnt="6" custAng="12633330" custFlipVert="1" custFlipHor="0" custScaleX="24021" custScaleY="121999" custLinFactX="100000" custLinFactY="-200000" custLinFactNeighborX="108966" custLinFactNeighborY="-279928"/>
      <dgm:spPr/>
      <dgm:t>
        <a:bodyPr/>
        <a:lstStyle/>
        <a:p>
          <a:endParaRPr lang="ru-RU"/>
        </a:p>
      </dgm:t>
    </dgm:pt>
    <dgm:pt modelId="{80F622F9-F238-4CC9-B5C9-E7A00FF5B52E}" type="pres">
      <dgm:prSet presAssocID="{64228657-FBAD-4334-B9F9-A98D9CD835F1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CC86F6A9-3408-45E0-B5F0-3AF5C0686414}" type="pres">
      <dgm:prSet presAssocID="{BBA45E71-6CA3-41F4-AB86-F83A79F34C33}" presName="node" presStyleLbl="node1" presStyleIdx="2" presStyleCnt="6" custScaleX="151786" custScaleY="188268" custRadScaleRad="136201" custRadScaleInc="-487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4D0F7-1962-417F-8CD6-266DBACE5BC9}" type="pres">
      <dgm:prSet presAssocID="{EE11DB24-C494-4BCB-B9B9-95EF5A5547B1}" presName="sibTrans" presStyleLbl="sibTrans2D1" presStyleIdx="2" presStyleCnt="6" custAng="21108151" custFlipHor="0" custScaleX="1078197" custScaleY="125080" custLinFactX="-7900000" custLinFactY="-186125" custLinFactNeighborX="-7935917" custLinFactNeighborY="-200000"/>
      <dgm:spPr/>
      <dgm:t>
        <a:bodyPr/>
        <a:lstStyle/>
        <a:p>
          <a:endParaRPr lang="ru-RU"/>
        </a:p>
      </dgm:t>
    </dgm:pt>
    <dgm:pt modelId="{D5DF00D9-B910-493A-A0C0-E7AA3CB766EC}" type="pres">
      <dgm:prSet presAssocID="{EE11DB24-C494-4BCB-B9B9-95EF5A5547B1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0D2BF836-C15E-44FF-B725-72DED66E6FDF}" type="pres">
      <dgm:prSet presAssocID="{1A70DC01-17D8-4CC5-8A7C-8765876DB306}" presName="node" presStyleLbl="node1" presStyleIdx="3" presStyleCnt="6" custScaleX="161221" custScaleY="120784" custRadScaleRad="140426" custRadScaleInc="-427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E23F74-318A-4E57-BE26-F53129BB2CD5}" type="pres">
      <dgm:prSet presAssocID="{E6117621-BF40-4518-B1D9-39565540E1EA}" presName="sibTrans" presStyleLbl="sibTrans2D1" presStyleIdx="3" presStyleCnt="6" custFlipVert="1" custFlipHor="1" custScaleX="115610" custScaleY="52469" custLinFactX="500000" custLinFactY="-79822" custLinFactNeighborX="586135" custLinFactNeighborY="-100000"/>
      <dgm:spPr/>
      <dgm:t>
        <a:bodyPr/>
        <a:lstStyle/>
        <a:p>
          <a:endParaRPr lang="ru-RU"/>
        </a:p>
      </dgm:t>
    </dgm:pt>
    <dgm:pt modelId="{AF4F9060-D193-4553-B28E-B840B3D9A70F}" type="pres">
      <dgm:prSet presAssocID="{E6117621-BF40-4518-B1D9-39565540E1EA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DC5EF1A5-343F-411B-9539-2FF839C45B40}" type="pres">
      <dgm:prSet presAssocID="{6DA5B4CE-8C03-444D-916B-DDA09C75296E}" presName="node" presStyleLbl="node1" presStyleIdx="4" presStyleCnt="6" custScaleX="217404" custScaleY="144413" custRadScaleRad="83749" custRadScaleInc="-4184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4338C-3384-4B67-9B63-BA7F2A62742F}" type="pres">
      <dgm:prSet presAssocID="{24FCD99E-5DC0-4294-A644-EDFD538B888D}" presName="sibTrans" presStyleLbl="sibTrans2D1" presStyleIdx="4" presStyleCnt="6" custLinFactX="368031" custLinFactY="100000" custLinFactNeighborX="400000" custLinFactNeighborY="196794"/>
      <dgm:spPr/>
      <dgm:t>
        <a:bodyPr/>
        <a:lstStyle/>
        <a:p>
          <a:endParaRPr lang="ru-RU"/>
        </a:p>
      </dgm:t>
    </dgm:pt>
    <dgm:pt modelId="{EA7197CC-B250-4FA0-89AB-991B532BA0F4}" type="pres">
      <dgm:prSet presAssocID="{24FCD99E-5DC0-4294-A644-EDFD538B888D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D1FC7B86-6DBE-4420-BC0B-A6DE393DFDAD}" type="pres">
      <dgm:prSet presAssocID="{0BCC8A6F-A067-4E3E-BCA0-3DB3B5A36991}" presName="node" presStyleLbl="node1" presStyleIdx="5" presStyleCnt="6" custScaleX="183764" custScaleY="144291" custRadScaleRad="130085" custRadScaleInc="-547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D91EC-C3E2-46A5-8197-C1EA78C3274B}" type="pres">
      <dgm:prSet presAssocID="{A116313B-6898-4B85-8671-752AD1AA8796}" presName="sibTrans" presStyleLbl="sibTrans2D1" presStyleIdx="5" presStyleCnt="6" custAng="17680431" custScaleX="100350" custScaleY="121281" custLinFactX="493924" custLinFactY="-334955" custLinFactNeighborX="500000" custLinFactNeighborY="-400000"/>
      <dgm:spPr/>
      <dgm:t>
        <a:bodyPr/>
        <a:lstStyle/>
        <a:p>
          <a:endParaRPr lang="ru-RU"/>
        </a:p>
      </dgm:t>
    </dgm:pt>
    <dgm:pt modelId="{D8AF827B-39D7-40D4-95E0-C00D3906301C}" type="pres">
      <dgm:prSet presAssocID="{A116313B-6898-4B85-8671-752AD1AA8796}" presName="connectorText" presStyleLbl="sibTrans2D1" presStyleIdx="5" presStyleCnt="6"/>
      <dgm:spPr/>
      <dgm:t>
        <a:bodyPr/>
        <a:lstStyle/>
        <a:p>
          <a:endParaRPr lang="ru-RU"/>
        </a:p>
      </dgm:t>
    </dgm:pt>
  </dgm:ptLst>
  <dgm:cxnLst>
    <dgm:cxn modelId="{96299342-7CB9-4E3C-81AA-76FECF3FC113}" srcId="{714B5193-1152-4A2B-9B78-A71E08E74352}" destId="{1A70DC01-17D8-4CC5-8A7C-8765876DB306}" srcOrd="3" destOrd="0" parTransId="{F3D60BDE-ADEE-4C93-A5E1-18BA2049E909}" sibTransId="{E6117621-BF40-4518-B1D9-39565540E1EA}"/>
    <dgm:cxn modelId="{D204FC4B-AF37-497D-8F33-0D31CEC234B8}" type="presOf" srcId="{64228657-FBAD-4334-B9F9-A98D9CD835F1}" destId="{80F622F9-F238-4CC9-B5C9-E7A00FF5B52E}" srcOrd="1" destOrd="0" presId="urn:microsoft.com/office/officeart/2005/8/layout/cycle2"/>
    <dgm:cxn modelId="{1307A67E-6829-43C7-837B-476126AC6A78}" type="presOf" srcId="{86C4C317-8991-46F9-AC62-BCE95F79DF6C}" destId="{4241E7D2-77B3-4998-9FB1-A3B1F5483EE5}" srcOrd="0" destOrd="0" presId="urn:microsoft.com/office/officeart/2005/8/layout/cycle2"/>
    <dgm:cxn modelId="{9F7FD03E-E775-4920-8B38-8A18E7E28D51}" type="presOf" srcId="{A116313B-6898-4B85-8671-752AD1AA8796}" destId="{D8AF827B-39D7-40D4-95E0-C00D3906301C}" srcOrd="1" destOrd="0" presId="urn:microsoft.com/office/officeart/2005/8/layout/cycle2"/>
    <dgm:cxn modelId="{94733D26-E640-41D4-9329-8BAE6AC29F9E}" type="presOf" srcId="{24FCD99E-5DC0-4294-A644-EDFD538B888D}" destId="{C034338C-3384-4B67-9B63-BA7F2A62742F}" srcOrd="0" destOrd="0" presId="urn:microsoft.com/office/officeart/2005/8/layout/cycle2"/>
    <dgm:cxn modelId="{DC0DBB00-9FEE-4C4B-8068-EF31E5AA31CE}" type="presOf" srcId="{E6117621-BF40-4518-B1D9-39565540E1EA}" destId="{AF4F9060-D193-4553-B28E-B840B3D9A70F}" srcOrd="1" destOrd="0" presId="urn:microsoft.com/office/officeart/2005/8/layout/cycle2"/>
    <dgm:cxn modelId="{D8C00F50-2050-4FBE-81BF-B56ECE2A869C}" type="presOf" srcId="{86C4C317-8991-46F9-AC62-BCE95F79DF6C}" destId="{7AB0DCB1-4FA1-4C60-AC44-25BF7DE9FAE9}" srcOrd="1" destOrd="0" presId="urn:microsoft.com/office/officeart/2005/8/layout/cycle2"/>
    <dgm:cxn modelId="{689DE7DE-BC13-41C9-ADBC-5991887B9020}" srcId="{714B5193-1152-4A2B-9B78-A71E08E74352}" destId="{BBA45E71-6CA3-41F4-AB86-F83A79F34C33}" srcOrd="2" destOrd="0" parTransId="{9FEC41EB-DBF9-493D-9D9B-770A441761F3}" sibTransId="{EE11DB24-C494-4BCB-B9B9-95EF5A5547B1}"/>
    <dgm:cxn modelId="{C4FCABE1-81C8-4CD4-B877-AEAFABE8162C}" type="presOf" srcId="{EE11DB24-C494-4BCB-B9B9-95EF5A5547B1}" destId="{D5DF00D9-B910-493A-A0C0-E7AA3CB766EC}" srcOrd="1" destOrd="0" presId="urn:microsoft.com/office/officeart/2005/8/layout/cycle2"/>
    <dgm:cxn modelId="{5E9386E1-4CD1-4C0E-A265-3CDB1457FE51}" type="presOf" srcId="{E6117621-BF40-4518-B1D9-39565540E1EA}" destId="{EBE23F74-318A-4E57-BE26-F53129BB2CD5}" srcOrd="0" destOrd="0" presId="urn:microsoft.com/office/officeart/2005/8/layout/cycle2"/>
    <dgm:cxn modelId="{3AF78A96-9A3C-435E-BA80-6D762A86B4CC}" type="presOf" srcId="{1A70DC01-17D8-4CC5-8A7C-8765876DB306}" destId="{0D2BF836-C15E-44FF-B725-72DED66E6FDF}" srcOrd="0" destOrd="0" presId="urn:microsoft.com/office/officeart/2005/8/layout/cycle2"/>
    <dgm:cxn modelId="{4BB1805B-9E74-45A0-885C-C90E84EF1323}" type="presOf" srcId="{BBA45E71-6CA3-41F4-AB86-F83A79F34C33}" destId="{CC86F6A9-3408-45E0-B5F0-3AF5C0686414}" srcOrd="0" destOrd="0" presId="urn:microsoft.com/office/officeart/2005/8/layout/cycle2"/>
    <dgm:cxn modelId="{88BC8A30-1ADE-4EF4-86C6-233EC23CBBE1}" type="presOf" srcId="{EE11DB24-C494-4BCB-B9B9-95EF5A5547B1}" destId="{DAF4D0F7-1962-417F-8CD6-266DBACE5BC9}" srcOrd="0" destOrd="0" presId="urn:microsoft.com/office/officeart/2005/8/layout/cycle2"/>
    <dgm:cxn modelId="{037E20FD-FDBE-457D-A928-EB0263771E01}" type="presOf" srcId="{1E1FE2DE-A606-49BD-9F98-CFF06BFD6792}" destId="{65C19D11-14AF-4F18-82C1-5B871DE118DD}" srcOrd="0" destOrd="0" presId="urn:microsoft.com/office/officeart/2005/8/layout/cycle2"/>
    <dgm:cxn modelId="{35E5E41D-8767-4BB8-803C-D6A2E1D246DB}" type="presOf" srcId="{6DA5B4CE-8C03-444D-916B-DDA09C75296E}" destId="{DC5EF1A5-343F-411B-9539-2FF839C45B40}" srcOrd="0" destOrd="0" presId="urn:microsoft.com/office/officeart/2005/8/layout/cycle2"/>
    <dgm:cxn modelId="{897173B5-C589-42BE-85BB-8109D2525852}" type="presOf" srcId="{A116313B-6898-4B85-8671-752AD1AA8796}" destId="{D9ED91EC-C3E2-46A5-8197-C1EA78C3274B}" srcOrd="0" destOrd="0" presId="urn:microsoft.com/office/officeart/2005/8/layout/cycle2"/>
    <dgm:cxn modelId="{3B692071-BC09-4FA6-95A3-26B9719C0BAD}" type="presOf" srcId="{714B5193-1152-4A2B-9B78-A71E08E74352}" destId="{9B9F196E-3D20-4ED9-B3E0-DA0D246448A9}" srcOrd="0" destOrd="0" presId="urn:microsoft.com/office/officeart/2005/8/layout/cycle2"/>
    <dgm:cxn modelId="{D62B5FD4-E8CE-404C-8C44-C29AD1BD362F}" srcId="{714B5193-1152-4A2B-9B78-A71E08E74352}" destId="{6DA5B4CE-8C03-444D-916B-DDA09C75296E}" srcOrd="4" destOrd="0" parTransId="{5EE72788-0581-44EC-BA43-679666D07A0E}" sibTransId="{24FCD99E-5DC0-4294-A644-EDFD538B888D}"/>
    <dgm:cxn modelId="{9A5F9F59-28F1-412D-BBE1-E26A6FD0D596}" srcId="{714B5193-1152-4A2B-9B78-A71E08E74352}" destId="{1E1FE2DE-A606-49BD-9F98-CFF06BFD6792}" srcOrd="1" destOrd="0" parTransId="{133793FB-9CC1-4BF5-B198-F6C62D54E858}" sibTransId="{64228657-FBAD-4334-B9F9-A98D9CD835F1}"/>
    <dgm:cxn modelId="{1CF8AC00-5647-4D47-8D4F-A619D315B0E9}" srcId="{714B5193-1152-4A2B-9B78-A71E08E74352}" destId="{0BCC8A6F-A067-4E3E-BCA0-3DB3B5A36991}" srcOrd="5" destOrd="0" parTransId="{6945AF6E-32A1-40E0-8158-64AA62450958}" sibTransId="{A116313B-6898-4B85-8671-752AD1AA8796}"/>
    <dgm:cxn modelId="{24EC371E-027C-4437-BB65-B7A60627C4B2}" type="presOf" srcId="{44252FE3-D4CD-432B-8FDC-7546C2E6F0C5}" destId="{20A58025-20E9-44AC-B9BE-0AF68C8A98BF}" srcOrd="0" destOrd="0" presId="urn:microsoft.com/office/officeart/2005/8/layout/cycle2"/>
    <dgm:cxn modelId="{7712B324-6046-437F-9D02-D103D80C472A}" type="presOf" srcId="{24FCD99E-5DC0-4294-A644-EDFD538B888D}" destId="{EA7197CC-B250-4FA0-89AB-991B532BA0F4}" srcOrd="1" destOrd="0" presId="urn:microsoft.com/office/officeart/2005/8/layout/cycle2"/>
    <dgm:cxn modelId="{B846A92F-460C-4DD7-BC27-E64E1AEA02C0}" type="presOf" srcId="{0BCC8A6F-A067-4E3E-BCA0-3DB3B5A36991}" destId="{D1FC7B86-6DBE-4420-BC0B-A6DE393DFDAD}" srcOrd="0" destOrd="0" presId="urn:microsoft.com/office/officeart/2005/8/layout/cycle2"/>
    <dgm:cxn modelId="{6C425860-2F58-41D7-B4E7-2D81D4C5724F}" type="presOf" srcId="{64228657-FBAD-4334-B9F9-A98D9CD835F1}" destId="{E63E711E-552C-400C-B044-8353FF6EB02D}" srcOrd="0" destOrd="0" presId="urn:microsoft.com/office/officeart/2005/8/layout/cycle2"/>
    <dgm:cxn modelId="{189A7BCD-8569-4445-B550-59AAAD50D658}" srcId="{714B5193-1152-4A2B-9B78-A71E08E74352}" destId="{44252FE3-D4CD-432B-8FDC-7546C2E6F0C5}" srcOrd="0" destOrd="0" parTransId="{DA69F45D-3569-496B-BEF3-D416825BD65A}" sibTransId="{86C4C317-8991-46F9-AC62-BCE95F79DF6C}"/>
    <dgm:cxn modelId="{A54BFEFA-7736-4F8A-A848-CB824A745172}" type="presParOf" srcId="{9B9F196E-3D20-4ED9-B3E0-DA0D246448A9}" destId="{20A58025-20E9-44AC-B9BE-0AF68C8A98BF}" srcOrd="0" destOrd="0" presId="urn:microsoft.com/office/officeart/2005/8/layout/cycle2"/>
    <dgm:cxn modelId="{740D2D8C-453E-415D-9842-79D1C7B36066}" type="presParOf" srcId="{9B9F196E-3D20-4ED9-B3E0-DA0D246448A9}" destId="{4241E7D2-77B3-4998-9FB1-A3B1F5483EE5}" srcOrd="1" destOrd="0" presId="urn:microsoft.com/office/officeart/2005/8/layout/cycle2"/>
    <dgm:cxn modelId="{ED30F1F8-5771-4335-A9A8-8C63D8533B61}" type="presParOf" srcId="{4241E7D2-77B3-4998-9FB1-A3B1F5483EE5}" destId="{7AB0DCB1-4FA1-4C60-AC44-25BF7DE9FAE9}" srcOrd="0" destOrd="0" presId="urn:microsoft.com/office/officeart/2005/8/layout/cycle2"/>
    <dgm:cxn modelId="{88B67135-87A4-460A-BAF2-073B7CB3B820}" type="presParOf" srcId="{9B9F196E-3D20-4ED9-B3E0-DA0D246448A9}" destId="{65C19D11-14AF-4F18-82C1-5B871DE118DD}" srcOrd="2" destOrd="0" presId="urn:microsoft.com/office/officeart/2005/8/layout/cycle2"/>
    <dgm:cxn modelId="{888DB11A-4A08-40D5-ACFE-6F22B0198C34}" type="presParOf" srcId="{9B9F196E-3D20-4ED9-B3E0-DA0D246448A9}" destId="{E63E711E-552C-400C-B044-8353FF6EB02D}" srcOrd="3" destOrd="0" presId="urn:microsoft.com/office/officeart/2005/8/layout/cycle2"/>
    <dgm:cxn modelId="{ED5035C1-5DBC-4472-ADB2-BD8AA19ACD8F}" type="presParOf" srcId="{E63E711E-552C-400C-B044-8353FF6EB02D}" destId="{80F622F9-F238-4CC9-B5C9-E7A00FF5B52E}" srcOrd="0" destOrd="0" presId="urn:microsoft.com/office/officeart/2005/8/layout/cycle2"/>
    <dgm:cxn modelId="{501E4F42-C992-4A6C-9881-32512D74F8B2}" type="presParOf" srcId="{9B9F196E-3D20-4ED9-B3E0-DA0D246448A9}" destId="{CC86F6A9-3408-45E0-B5F0-3AF5C0686414}" srcOrd="4" destOrd="0" presId="urn:microsoft.com/office/officeart/2005/8/layout/cycle2"/>
    <dgm:cxn modelId="{86DEE946-2D78-466F-A14D-41C2EB633F52}" type="presParOf" srcId="{9B9F196E-3D20-4ED9-B3E0-DA0D246448A9}" destId="{DAF4D0F7-1962-417F-8CD6-266DBACE5BC9}" srcOrd="5" destOrd="0" presId="urn:microsoft.com/office/officeart/2005/8/layout/cycle2"/>
    <dgm:cxn modelId="{19E2FC06-5145-4AD2-BF27-A5A137A1D8ED}" type="presParOf" srcId="{DAF4D0F7-1962-417F-8CD6-266DBACE5BC9}" destId="{D5DF00D9-B910-493A-A0C0-E7AA3CB766EC}" srcOrd="0" destOrd="0" presId="urn:microsoft.com/office/officeart/2005/8/layout/cycle2"/>
    <dgm:cxn modelId="{C69BF1FD-DAE0-48E0-8305-F83C19BDF511}" type="presParOf" srcId="{9B9F196E-3D20-4ED9-B3E0-DA0D246448A9}" destId="{0D2BF836-C15E-44FF-B725-72DED66E6FDF}" srcOrd="6" destOrd="0" presId="urn:microsoft.com/office/officeart/2005/8/layout/cycle2"/>
    <dgm:cxn modelId="{2E7ECE1D-6442-4BA5-B7A3-1B39615D7DE1}" type="presParOf" srcId="{9B9F196E-3D20-4ED9-B3E0-DA0D246448A9}" destId="{EBE23F74-318A-4E57-BE26-F53129BB2CD5}" srcOrd="7" destOrd="0" presId="urn:microsoft.com/office/officeart/2005/8/layout/cycle2"/>
    <dgm:cxn modelId="{E412C9EF-C3D7-4599-AE86-F64C02002E1A}" type="presParOf" srcId="{EBE23F74-318A-4E57-BE26-F53129BB2CD5}" destId="{AF4F9060-D193-4553-B28E-B840B3D9A70F}" srcOrd="0" destOrd="0" presId="urn:microsoft.com/office/officeart/2005/8/layout/cycle2"/>
    <dgm:cxn modelId="{FADDB3A5-BDCB-4D34-90C8-3D694091DC5F}" type="presParOf" srcId="{9B9F196E-3D20-4ED9-B3E0-DA0D246448A9}" destId="{DC5EF1A5-343F-411B-9539-2FF839C45B40}" srcOrd="8" destOrd="0" presId="urn:microsoft.com/office/officeart/2005/8/layout/cycle2"/>
    <dgm:cxn modelId="{E885E663-6FE4-47F3-BBDA-88EDDCE7A5B0}" type="presParOf" srcId="{9B9F196E-3D20-4ED9-B3E0-DA0D246448A9}" destId="{C034338C-3384-4B67-9B63-BA7F2A62742F}" srcOrd="9" destOrd="0" presId="urn:microsoft.com/office/officeart/2005/8/layout/cycle2"/>
    <dgm:cxn modelId="{BE7E5E04-D71A-4760-90AC-2906A7C74AA0}" type="presParOf" srcId="{C034338C-3384-4B67-9B63-BA7F2A62742F}" destId="{EA7197CC-B250-4FA0-89AB-991B532BA0F4}" srcOrd="0" destOrd="0" presId="urn:microsoft.com/office/officeart/2005/8/layout/cycle2"/>
    <dgm:cxn modelId="{F8AF987F-1A04-4EA9-A8BA-402027CAAA87}" type="presParOf" srcId="{9B9F196E-3D20-4ED9-B3E0-DA0D246448A9}" destId="{D1FC7B86-6DBE-4420-BC0B-A6DE393DFDAD}" srcOrd="10" destOrd="0" presId="urn:microsoft.com/office/officeart/2005/8/layout/cycle2"/>
    <dgm:cxn modelId="{96F272E6-573D-4848-B43D-09FA49917862}" type="presParOf" srcId="{9B9F196E-3D20-4ED9-B3E0-DA0D246448A9}" destId="{D9ED91EC-C3E2-46A5-8197-C1EA78C3274B}" srcOrd="11" destOrd="0" presId="urn:microsoft.com/office/officeart/2005/8/layout/cycle2"/>
    <dgm:cxn modelId="{F254CAD2-0952-4E88-B5A4-0E5DD4CA2967}" type="presParOf" srcId="{D9ED91EC-C3E2-46A5-8197-C1EA78C3274B}" destId="{D8AF827B-39D7-40D4-95E0-C00D3906301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A58025-20E9-44AC-B9BE-0AF68C8A98BF}">
      <dsp:nvSpPr>
        <dsp:cNvPr id="0" name=""/>
        <dsp:cNvSpPr/>
      </dsp:nvSpPr>
      <dsp:spPr>
        <a:xfrm>
          <a:off x="1956543" y="1667407"/>
          <a:ext cx="3971450" cy="3089691"/>
        </a:xfrm>
        <a:prstGeom prst="ellipse">
          <a:avLst/>
        </a:prstGeom>
        <a:solidFill>
          <a:srgbClr val="FF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Постановление Правительства Санкт-Петербурга «Об утверждении нормативов формирования расходов на оплату труда депутатов, выборных должностных лиц местного самоуправления внутригородских МО СПб,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осуществл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свои полномочия на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постоян.основе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мун.служащих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и содержание ОМСУ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внутригор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мун.образований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СПб на 2018 год»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956543" y="1667407"/>
        <a:ext cx="3971450" cy="3089691"/>
      </dsp:txXfrm>
    </dsp:sp>
    <dsp:sp modelId="{4241E7D2-77B3-4998-9FB1-A3B1F5483EE5}">
      <dsp:nvSpPr>
        <dsp:cNvPr id="0" name=""/>
        <dsp:cNvSpPr/>
      </dsp:nvSpPr>
      <dsp:spPr>
        <a:xfrm rot="5400000">
          <a:off x="3442559" y="-58183"/>
          <a:ext cx="297592" cy="5579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kern="1200"/>
        </a:p>
      </dsp:txBody>
      <dsp:txXfrm rot="5400000">
        <a:off x="3442559" y="-58183"/>
        <a:ext cx="297592" cy="557975"/>
      </dsp:txXfrm>
    </dsp:sp>
    <dsp:sp modelId="{65C19D11-14AF-4F18-82C1-5B871DE118DD}">
      <dsp:nvSpPr>
        <dsp:cNvPr id="0" name=""/>
        <dsp:cNvSpPr/>
      </dsp:nvSpPr>
      <dsp:spPr>
        <a:xfrm>
          <a:off x="360032" y="864100"/>
          <a:ext cx="2094072" cy="1819449"/>
        </a:xfrm>
        <a:prstGeom prst="ellipse">
          <a:avLst/>
        </a:prstGeom>
        <a:solidFill>
          <a:srgbClr val="99FF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orthographicFront"/>
          <a:lightRig rig="threePt" dir="t"/>
        </a:scene3d>
        <a:sp3d>
          <a:bevelB prst="relaxedInse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Санкт-Петербурга «О бюджете Санкт-Петербурга </a:t>
          </a:r>
          <a:r>
            <a:rPr lang="ru-RU" sz="1400" i="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2018 год и на плановый период 2019 и 2020 годов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60032" y="864100"/>
        <a:ext cx="2094072" cy="1819449"/>
      </dsp:txXfrm>
    </dsp:sp>
    <dsp:sp modelId="{E63E711E-552C-400C-B044-8353FF6EB02D}">
      <dsp:nvSpPr>
        <dsp:cNvPr id="0" name=""/>
        <dsp:cNvSpPr/>
      </dsp:nvSpPr>
      <dsp:spPr>
        <a:xfrm rot="8082542" flipV="1">
          <a:off x="7027667" y="137247"/>
          <a:ext cx="388643" cy="5134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 rot="8082542" flipV="1">
        <a:off x="7027667" y="137247"/>
        <a:ext cx="388643" cy="513487"/>
      </dsp:txXfrm>
    </dsp:sp>
    <dsp:sp modelId="{CC86F6A9-3408-45E0-B5F0-3AF5C0686414}">
      <dsp:nvSpPr>
        <dsp:cNvPr id="0" name=""/>
        <dsp:cNvSpPr/>
      </dsp:nvSpPr>
      <dsp:spPr>
        <a:xfrm>
          <a:off x="5340911" y="1883436"/>
          <a:ext cx="1892916" cy="2347881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62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«О приостановлении действия абзаца первого статьи 3 Закона Санкт-Петербурга «О расчетной единице»</a:t>
          </a:r>
          <a:endParaRPr lang="ru-RU" sz="1400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40911" y="1883436"/>
        <a:ext cx="1892916" cy="2347881"/>
      </dsp:txXfrm>
    </dsp:sp>
    <dsp:sp modelId="{DAF4D0F7-1962-417F-8CD6-266DBACE5BC9}">
      <dsp:nvSpPr>
        <dsp:cNvPr id="0" name=""/>
        <dsp:cNvSpPr/>
      </dsp:nvSpPr>
      <dsp:spPr>
        <a:xfrm rot="4009670">
          <a:off x="271676" y="85660"/>
          <a:ext cx="377018" cy="5264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4009670">
        <a:off x="271676" y="85660"/>
        <a:ext cx="377018" cy="526455"/>
      </dsp:txXfrm>
    </dsp:sp>
    <dsp:sp modelId="{0D2BF836-C15E-44FF-B725-72DED66E6FDF}">
      <dsp:nvSpPr>
        <dsp:cNvPr id="0" name=""/>
        <dsp:cNvSpPr/>
      </dsp:nvSpPr>
      <dsp:spPr>
        <a:xfrm>
          <a:off x="4803579" y="515280"/>
          <a:ext cx="2010579" cy="1506291"/>
        </a:xfrm>
        <a:prstGeom prst="ellipse">
          <a:avLst/>
        </a:prstGeom>
        <a:solidFill>
          <a:srgbClr val="CCFF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  <a:scene3d>
          <a:camera prst="orthographicFront"/>
          <a:lightRig rig="soft" dir="t"/>
        </a:scene3d>
        <a:sp3d extrusionH="76200">
          <a:bevelB/>
          <a:extrusionClr>
            <a:schemeClr val="tx1"/>
          </a:extrusion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«О расчетной единице» (с изменениями на 27 ноября 2017 года)</a:t>
          </a:r>
          <a:endParaRPr lang="ru-RU" sz="1400" b="1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03579" y="515280"/>
        <a:ext cx="2010579" cy="1506291"/>
      </dsp:txXfrm>
    </dsp:sp>
    <dsp:sp modelId="{EBE23F74-318A-4E57-BE26-F53129BB2CD5}">
      <dsp:nvSpPr>
        <dsp:cNvPr id="0" name=""/>
        <dsp:cNvSpPr/>
      </dsp:nvSpPr>
      <dsp:spPr>
        <a:xfrm rot="21500801" flipH="1" flipV="1">
          <a:off x="5622997" y="428210"/>
          <a:ext cx="84521" cy="2208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21500801" flipH="1" flipV="1">
        <a:off x="5622997" y="428210"/>
        <a:ext cx="84521" cy="220839"/>
      </dsp:txXfrm>
    </dsp:sp>
    <dsp:sp modelId="{DC5EF1A5-343F-411B-9539-2FF839C45B40}">
      <dsp:nvSpPr>
        <dsp:cNvPr id="0" name=""/>
        <dsp:cNvSpPr/>
      </dsp:nvSpPr>
      <dsp:spPr>
        <a:xfrm>
          <a:off x="2232250" y="432049"/>
          <a:ext cx="2711235" cy="1800967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от 12.12.2017 № 789-140 «О внесении изменений в отдельные законы Санкт-Петербурга…»</a:t>
          </a:r>
          <a:endParaRPr lang="ru-RU" sz="1400" kern="1200" baseline="0" dirty="0">
            <a:solidFill>
              <a:schemeClr val="tx1"/>
            </a:solidFill>
          </a:endParaRPr>
        </a:p>
      </dsp:txBody>
      <dsp:txXfrm>
        <a:off x="2232250" y="432049"/>
        <a:ext cx="2711235" cy="1800967"/>
      </dsp:txXfrm>
    </dsp:sp>
    <dsp:sp modelId="{C034338C-3384-4B67-9B63-BA7F2A62742F}">
      <dsp:nvSpPr>
        <dsp:cNvPr id="0" name=""/>
        <dsp:cNvSpPr/>
      </dsp:nvSpPr>
      <dsp:spPr>
        <a:xfrm rot="8142424">
          <a:off x="6362083" y="3462011"/>
          <a:ext cx="542067" cy="42089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8142424">
        <a:off x="6362083" y="3462011"/>
        <a:ext cx="542067" cy="420894"/>
      </dsp:txXfrm>
    </dsp:sp>
    <dsp:sp modelId="{D1FC7B86-6DBE-4420-BC0B-A6DE393DFDAD}">
      <dsp:nvSpPr>
        <dsp:cNvPr id="0" name=""/>
        <dsp:cNvSpPr/>
      </dsp:nvSpPr>
      <dsp:spPr>
        <a:xfrm>
          <a:off x="228568" y="2592287"/>
          <a:ext cx="2291712" cy="1799446"/>
        </a:xfrm>
        <a:prstGeom prst="ellipse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8100000" algn="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Закон Санкт-Петербурга  «О ежемесячной доплате к страховой пенсии по старости…» (с </a:t>
          </a:r>
          <a:r>
            <a:rPr lang="ru-RU" sz="1400" kern="1200" baseline="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изм</a:t>
          </a:r>
          <a:r>
            <a:rPr lang="ru-RU" sz="14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. на 12 декабря 2017 года)</a:t>
          </a:r>
          <a:endParaRPr lang="ru-RU" sz="1400" kern="1200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28568" y="2592287"/>
        <a:ext cx="2291712" cy="1799446"/>
      </dsp:txXfrm>
    </dsp:sp>
    <dsp:sp modelId="{D9ED91EC-C3E2-46A5-8197-C1EA78C3274B}">
      <dsp:nvSpPr>
        <dsp:cNvPr id="0" name=""/>
        <dsp:cNvSpPr/>
      </dsp:nvSpPr>
      <dsp:spPr>
        <a:xfrm rot="6507373">
          <a:off x="4935742" y="47937"/>
          <a:ext cx="285517" cy="510465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 rot="6507373">
        <a:off x="4935742" y="47937"/>
        <a:ext cx="285517" cy="510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DA2FF36-4AC7-44E1-AA83-45EEFA003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510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1700"/>
            <a:ext cx="5335588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1813"/>
            <a:ext cx="28892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DA057FC-372F-4B06-BE51-8AB220425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752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C261DB-40B2-4957-B57A-9ABB60E5724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06A58E-21B0-4228-A6A7-4F1C55DBC6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68DD3F-80D7-48B6-B775-8F0D1D2625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95E7AF-E333-4F68-BA2E-408532CAD4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516C09-64D3-41A9-88BA-340AC3376B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FB6CEF-F1A4-4518-B1A3-AA254E16E1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F0E259-8365-47B8-8512-F642268A0EB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459C02-F817-4A84-8495-6372D5E80D6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E20016-5A97-4ED1-9DF5-84C448F90F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4443EB-4C23-43BC-871D-0D9B3A2230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5A81277-F712-44C0-A7FC-917452422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091B8DF-7744-4D64-9123-A13CB0929C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nfo@mo47.spb.ru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357290" y="1214422"/>
            <a:ext cx="7286676" cy="52864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ВНУТРИГОРОДСКОГО МУНИЦИПАЛЬНОГО ОБРАЗОВАНИЯ САНКТ-ПЕТЕРБУРГА МУНИЦИПАЛЬНЫЙ ОКРУГ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ПУЛКОВСКИЙ МЕРИДИАН </a:t>
            </a:r>
            <a:b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2018 год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(2 чтение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87624" y="908720"/>
          <a:ext cx="7776864" cy="5685587"/>
        </p:xfrm>
        <a:graphic>
          <a:graphicData uri="http://schemas.openxmlformats.org/drawingml/2006/table">
            <a:tbl>
              <a:tblPr/>
              <a:tblGrid>
                <a:gridCol w="314224"/>
                <a:gridCol w="2376731"/>
                <a:gridCol w="930279"/>
                <a:gridCol w="831126"/>
                <a:gridCol w="831126"/>
                <a:gridCol w="831126"/>
                <a:gridCol w="831126"/>
                <a:gridCol w="831126"/>
              </a:tblGrid>
              <a:tr h="57606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осуществляющих техническое обеспечения работы органов местного самоуправления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8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Площадь выполненных работ по озеленению придомовых территорий и территорий дворов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тыс. кв. 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573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Площадь выполненных работ по ремонту асфальтового и набивного покрытия придомовых территорий и территорий дворов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кв. 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23,5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8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дооборудованных детских и спортивных площадок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8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Общая длина установленного газонного ограждения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п/м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9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14.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установленных малых архитектурных форм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шт.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38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 и подростков, охваченных мероприятиями культурно-досуговой направленности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9,0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9,0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8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16.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учебно-консультационных пунктов ГОЧС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3573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17.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детей, находящихся под опекой (попечительством), на содержание которых выплачиваются денежные средства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9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приёмных семей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191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19.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детей в приёмных семьях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78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20.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Общий тираж периодических печатных изданий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экз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180,0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235,0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235,0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1071570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Пояснительная записка к прогнозу социально-экономического развития МО </a:t>
            </a:r>
            <a:r>
              <a:rPr lang="ru-RU" sz="2200" dirty="0" err="1" smtClean="0">
                <a:solidFill>
                  <a:srgbClr val="0000FF"/>
                </a:solidFill>
              </a:rPr>
              <a:t>Пулковский</a:t>
            </a:r>
            <a:r>
              <a:rPr lang="ru-RU" sz="2200" dirty="0" smtClean="0">
                <a:solidFill>
                  <a:srgbClr val="0000FF"/>
                </a:solidFill>
              </a:rPr>
              <a:t> меридиан</a:t>
            </a:r>
            <a:endParaRPr lang="ru-RU" sz="2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928802"/>
            <a:ext cx="7715304" cy="4524534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муниципального округа Пулковский меридиан  с 2018 по 2020 годы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Прогноз) разработан в соответствии с положениями статьи 173 Бюджетного кодекса Российской Федерации, Законом Санкт-Петербурга от 23.09.2009 № 420-79 «Об организации местного самоуправления в Санкт-Петербурге» на основании анализа социально-экономического развития муниципального округа Пулковский меридиан на 2018 год и плановый период 2019-2020 годов.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Муниципальный округ Пулковский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муниципальное образование) является внутригородским муниципальным образованием города федерального значения Санкт-Петербурга. Ввиду того, что  муниципальное образование имеет статус внутригородского и является частью города Санкт-Петербурга, его развитие в значительной мере зависит от показателей изменения динамики социально-экономического развития города. При составлении Прогноза учитывались особенности внутригородских муниципальных образований Санкт-Петербурга в части ограниченного круга полномочий и, вследствие этого, неспособности оказывать значительного влияния на социально-экономическое развитие территории муниципального образования.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 подготовлен, с учетом сценарных условий функционирования экономики Российской Федерации на 2018-2020 годы,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Санкт-Петербурга «О бюджете Санкт-Петербурга на 2018 год и на плановый период 2019 и 2020 годов», прогноза социально-экономического развития Санкт-Петербурга на 2018 год и плановый период 2019 и 2020 годов, который был рассмотрен Правительством Санкт-Петербурга 14 февраля 2017 года.</a:t>
            </a: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836712"/>
            <a:ext cx="7858180" cy="5664122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 муниципального образования с 2018 по 2020 годы разрабатывался в целях повышения эффективности управления социально-экономическими процессами в муниципальном образовании. Основные показатели Прогноза служат исходной базой для разработки проекта бюджета муниципального образования, а одним из основных принципов, заложенных в основу бюджета муниципального образования, является  оптимизация бюджетных расходов и их эффективное использование.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разработке основных параметров Прогноза использовались итоги социально-экономического развития муниципального образования за истекший период 2017 года.   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Претерпели значительные изменения основные показатели параметров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Прогноза на период 2018-2020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 в связи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внесенными изменениями в Закон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Санкт-Петербурга «О бюджете Санкт-Петербурга на 2018 год и на плановый период 2019 и 2020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годов».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619672" y="3573016"/>
            <a:ext cx="705678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Уточнение прогноза доходов и расходов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(тыс.руб.)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214412" y="4059953"/>
          <a:ext cx="7715306" cy="2419578"/>
        </p:xfrm>
        <a:graphic>
          <a:graphicData uri="http://schemas.openxmlformats.org/drawingml/2006/table">
            <a:tbl>
              <a:tblPr/>
              <a:tblGrid>
                <a:gridCol w="1081645"/>
                <a:gridCol w="1275811"/>
                <a:gridCol w="1071570"/>
                <a:gridCol w="1071570"/>
                <a:gridCol w="1161215"/>
                <a:gridCol w="1196239"/>
                <a:gridCol w="857256"/>
              </a:tblGrid>
              <a:tr h="159327"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</a:t>
                      </a: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показателя</a:t>
                      </a: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2019 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1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 прогнозу </a:t>
                      </a:r>
                      <a:r>
                        <a:rPr kumimoji="0" lang="ru-RU" sz="11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социально-экономического </a:t>
                      </a:r>
                      <a:r>
                        <a:rPr kumimoji="0" lang="ru-RU" sz="1100" b="1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развития на 2017-2019 годы</a:t>
                      </a: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 прогнозу социально-экономического развития на 2018-2020 годы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Calibri"/>
                          <a:cs typeface="Times New Roman"/>
                        </a:rPr>
                        <a:t>Уточнение </a:t>
                      </a: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+/-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 прогнозу социально-экономического развития на 2017-2019 годы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по прогнозу социально-экономического развития на 2018-2020 годы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Уточнение +/-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Доходы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112 018,9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100 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177,0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 841,9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119 489,7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94 226,1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- 25 263,6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9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Расходы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117 646,9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105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 177,0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100" b="0" dirty="0" smtClean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 469,9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125 763,8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100 316,6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-25 447,2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7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Дефицит </a:t>
                      </a:r>
                      <a:b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(-)/</a:t>
                      </a:r>
                      <a:b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100" b="0" dirty="0" err="1">
                          <a:latin typeface="Times New Roman"/>
                          <a:ea typeface="Calibri"/>
                          <a:cs typeface="Times New Roman"/>
                        </a:rPr>
                        <a:t>Профицит</a:t>
                      </a: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 (+)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88" marR="638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- 5628,0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-5 000,0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- 628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- 6 274,1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>
                          <a:latin typeface="Times New Roman"/>
                          <a:ea typeface="Calibri"/>
                          <a:cs typeface="Times New Roman"/>
                        </a:rPr>
                        <a:t>-6 090,5</a:t>
                      </a:r>
                      <a:endParaRPr lang="ru-RU" sz="1100" b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latin typeface="Times New Roman"/>
                          <a:ea typeface="Calibri"/>
                          <a:cs typeface="Times New Roman"/>
                        </a:rPr>
                        <a:t>- 183,6</a:t>
                      </a:r>
                      <a:endParaRPr lang="ru-RU" sz="11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85852" y="4357694"/>
            <a:ext cx="760605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2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928670"/>
            <a:ext cx="7715304" cy="1857388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Уточнение объема доходов в сторону уменьшения обусловлено тем, что фактическое поступление налоговых доходов по оценке не достигнет плановых показателей. В частности, наибольшее снижение прогнозируемых показателей от плановых  ожидается в связи с учетом уменьшения дополнительного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диффиренцированного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норматива до 1% по налогу, взимаемого в связи с применением упрощенной системы налогообложения. На 2019-2020 годы планируется увеличение доходной части муниципального образования.</a:t>
            </a: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500166" y="2285992"/>
            <a:ext cx="684076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Уточнение показателей бюджетной обеспеченности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285852" y="2714620"/>
          <a:ext cx="7500992" cy="3571901"/>
        </p:xfrm>
        <a:graphic>
          <a:graphicData uri="http://schemas.openxmlformats.org/drawingml/2006/table">
            <a:tbl>
              <a:tblPr/>
              <a:tblGrid>
                <a:gridCol w="2286016"/>
                <a:gridCol w="893367"/>
                <a:gridCol w="831394"/>
                <a:gridCol w="847007"/>
                <a:gridCol w="857256"/>
                <a:gridCol w="928694"/>
                <a:gridCol w="857258"/>
              </a:tblGrid>
              <a:tr h="20544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967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прогнозу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социально-экономи-ческого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развития на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2017-2019 годы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прогнозу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социально-экономи-ческого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развития на 2018-2020 годы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Уточнение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прогнозу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социально-экономи-ческого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развития 2017-2019 годы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 прогнозу </a:t>
                      </a:r>
                      <a:r>
                        <a:rPr lang="ru-RU" sz="11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социально-экономи-ческого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развития на 2018-2020 годы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Уточнение </a:t>
                      </a: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+/-</a:t>
                      </a:r>
                    </a:p>
                  </a:txBody>
                  <a:tcPr marL="57828" marR="57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47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органов местного самоуправления, (ед.)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31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лиц, замещающих выборные и муниципальные должности, (чел.)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831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лиц, занимающих муниципальные должности муниципальной службы, (чел.)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59632" y="908720"/>
          <a:ext cx="7643863" cy="5624236"/>
        </p:xfrm>
        <a:graphic>
          <a:graphicData uri="http://schemas.openxmlformats.org/drawingml/2006/table">
            <a:tbl>
              <a:tblPr/>
              <a:tblGrid>
                <a:gridCol w="2357453"/>
                <a:gridCol w="857256"/>
                <a:gridCol w="857256"/>
                <a:gridCol w="910166"/>
                <a:gridCol w="875784"/>
                <a:gridCol w="857256"/>
                <a:gridCol w="928692"/>
              </a:tblGrid>
              <a:tr h="1170227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лиц, занимающих муниципальные должности муниципальной службы, осуществляющих переданные государственные полномочия, (чел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9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лиц, осуществляющих техническое обеспечения работы органов местного самоуправления, (чел.)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9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Площадь выполненных работ по озеленению придомовых территорий и территорий дворов, (тыс.кв.м)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-0,5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   -0,5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9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Площадь выполненных работ по ремонту асфальтового и набивного покрытия придомовых территорий и территорий дворов, (тыс.кв.м)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+2,5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+3,0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881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дооборудованных детских и спортивных площадок, (шт.)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-22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-21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6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Общая длина установленного газонного ограждения, (тыс.кв.м)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-0,6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-0,2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76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установленных малых архитектурных форм, (шт.)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    -32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-29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5996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детей и подростков, охваченных мероприятиями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культурно-досуговой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направленности, (тыс.чел.)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+3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6,2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9,0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+2,8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809" marR="4380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14413" y="928669"/>
          <a:ext cx="7715304" cy="2564453"/>
        </p:xfrm>
        <a:graphic>
          <a:graphicData uri="http://schemas.openxmlformats.org/drawingml/2006/table">
            <a:tbl>
              <a:tblPr/>
              <a:tblGrid>
                <a:gridCol w="2479430"/>
                <a:gridCol w="864229"/>
                <a:gridCol w="877936"/>
                <a:gridCol w="781990"/>
                <a:gridCol w="854332"/>
                <a:gridCol w="1000131"/>
                <a:gridCol w="857256"/>
              </a:tblGrid>
              <a:tr h="503720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учебно-консультационных пунктов ГОЧС, (ед.)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-1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564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детей, находящихся под опекой (попечительством), на содержание которых выплачиваются денежные средства, (чел.)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48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приёмных семей, (ед.)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648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Количество детей в приёмных семьях, (чел.)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311">
                <a:tc>
                  <a:txBody>
                    <a:bodyPr/>
                    <a:lstStyle/>
                    <a:p>
                      <a:pPr marL="43180" marR="723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Общий тираж периодических печатных изданий, (тыс.экз.)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181,0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235,0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+54,0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180,0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235,0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+55,0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58" marR="6155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3571876"/>
            <a:ext cx="7858180" cy="2643206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Уточнение показателей бюджетной обеспеченности по сравнению с планируемыми ранее, объясняется тем, что в связи с прогнозируемым уменьшением доходов, сокращены расходы, прежде всего, на расходных обязательствах, связанные с благоустройством внутридворовых и придомовых территорий округа, а именно на создание зон отдыха, обустройство детских площадок с установкой детского оборудования и малых архитектурных форм установка газонного ограждения.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Прогноза основана на проведении политики, направленной на главный целевой ориентир - повышение качества жизни жителей муниципального образования, обеспечении здоровья, активной жизнедеятельности и формирование здорового образа жизни. Осуществление этой задачи ведется посредством реализации комплекса мероприятий в рамках системы планирования социально-экономического развития муниципального образования.</a:t>
            </a: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357290" y="1071546"/>
            <a:ext cx="750099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Основные направления бюджетной политики и основные направления налоговой политики муниципального округа </a:t>
            </a:r>
            <a:r>
              <a:rPr lang="ru-RU" sz="22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 на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2018</a:t>
            </a:r>
            <a:r>
              <a:rPr lang="ru-RU" b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год.</a:t>
            </a:r>
            <a:endParaRPr lang="ru-RU" sz="2200" dirty="0"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214414" y="2500306"/>
            <a:ext cx="7719274" cy="3214710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внутригородского муниципального образования Санкт-Петербурга муниципальный округ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муниципальный округ) на 2018 год подготовлены в соответствии с бюджетным законодательством Российской Федерации и Санкт-Петербурга в целях составления проекта бюджета муниципального округа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на 2018 год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проект бюджета на 2018 год). Проект бюджета на 2018 год формируется на один год.</a:t>
            </a:r>
          </a:p>
          <a:p>
            <a:pPr marL="0" indent="447675" algn="just" fontAlgn="base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just" fontAlgn="base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политики и налоговой политики муниципальный округа на 2018 год определяют условия, принимаемые для составления проекта бюджета на 2018 год, подходы к его формированию.</a:t>
            </a: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12"/>
          <p:cNvGraphicFramePr>
            <a:graphicFrameLocks noGrp="1"/>
          </p:cNvGraphicFramePr>
          <p:nvPr>
            <p:ph idx="1"/>
          </p:nvPr>
        </p:nvGraphicFramePr>
        <p:xfrm>
          <a:off x="1187624" y="1484784"/>
          <a:ext cx="7786742" cy="4998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357290" y="928670"/>
            <a:ext cx="72866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ctr" hangingPunct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бюджет МО Пулковский меридиан на 2018 год вносились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следующих документов: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500298" y="1428736"/>
            <a:ext cx="4786346" cy="642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проекта бюджета в 2018 году планируется формировать из доходов, которые включают в себя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85720" y="214290"/>
            <a:ext cx="8286808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FF0000"/>
              </a:solidFill>
              <a:latin typeface="Georgia" pitchFamily="18" charset="0"/>
              <a:ea typeface="+mj-ea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0541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Georgia" pitchFamily="18" charset="0"/>
                <a:ea typeface="+mj-ea"/>
                <a:cs typeface="+mn-cs"/>
              </a:rPr>
              <a:t>       </a:t>
            </a:r>
            <a:endParaRPr lang="ru-RU" sz="3600" b="1" dirty="0">
              <a:ln w="10541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latin typeface="Georgia" pitchFamily="18" charset="0"/>
              <a:ea typeface="+mj-ea"/>
              <a:cs typeface="+mn-cs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1142976" y="4149080"/>
            <a:ext cx="7790712" cy="2351754"/>
          </a:xfrm>
        </p:spPr>
        <p:txBody>
          <a:bodyPr>
            <a:no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связи с тем, что в Санкт-Петербурге в соответствии с федеральным и региональным законодательством органы местного самоуправления не наделены полномочиями в области налоговой политики, реальных инструментов налоговой политики не имеется. В соответствии со статьей 8 БК РФ в бюджетные полномочия органов государственной власти Санкт-Петербурга входит определение законами Санкт-Петербурга источников доходов бюджетов внутригородских муниципальных образований Санкт-Петербурга, а также установление нормативов отчислений доходов в бюджеты внутригородских муниципальных образований Санкт-Петербурга от федеральных, региональных и (или) местных налогов, предусмотренных специальными налоговыми режимами, подлежащих зачислению в бюджет Санкт-Петербурга в соответствии с БК РФ и законодательством о налогах и сборах. </a:t>
            </a:r>
          </a:p>
          <a:p>
            <a:pPr marL="0" indent="447675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57554" y="928670"/>
            <a:ext cx="2818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Доходы проекта бюджета</a:t>
            </a: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571604" y="1643050"/>
            <a:ext cx="785818" cy="100013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58082" y="1785926"/>
            <a:ext cx="857256" cy="92869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11" name="Прямоугольная выноска 10"/>
          <p:cNvSpPr/>
          <p:nvPr/>
        </p:nvSpPr>
        <p:spPr>
          <a:xfrm>
            <a:off x="5220072" y="2204864"/>
            <a:ext cx="2066572" cy="738664"/>
          </a:xfrm>
          <a:prstGeom prst="wedgeRectCallout">
            <a:avLst>
              <a:gd name="adj1" fmla="val 33093"/>
              <a:gd name="adj2" fmla="val 9086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поступления, в состав которых входят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Блок-схема: карточка 11"/>
          <p:cNvSpPr/>
          <p:nvPr/>
        </p:nvSpPr>
        <p:spPr>
          <a:xfrm>
            <a:off x="7020272" y="3068960"/>
            <a:ext cx="1728192" cy="1008112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Субвенции, выделяемые из бюджета Санкт-Петербурга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ая выноска 21"/>
          <p:cNvSpPr/>
          <p:nvPr/>
        </p:nvSpPr>
        <p:spPr>
          <a:xfrm>
            <a:off x="2483768" y="2204864"/>
            <a:ext cx="2304256" cy="738664"/>
          </a:xfrm>
          <a:prstGeom prst="wedgeRectCallout">
            <a:avLst>
              <a:gd name="adj1" fmla="val -25380"/>
              <a:gd name="adj2" fmla="val 934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с одним вырезанным углом 25"/>
          <p:cNvSpPr/>
          <p:nvPr/>
        </p:nvSpPr>
        <p:spPr>
          <a:xfrm>
            <a:off x="1475656" y="3140968"/>
            <a:ext cx="1440160" cy="648072"/>
          </a:xfrm>
          <a:prstGeom prst="snip1Rect">
            <a:avLst>
              <a:gd name="adj" fmla="val 39648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</a:t>
            </a:r>
          </a:p>
        </p:txBody>
      </p:sp>
      <p:sp>
        <p:nvSpPr>
          <p:cNvPr id="33" name="Блок-схема: карточка 32"/>
          <p:cNvSpPr/>
          <p:nvPr/>
        </p:nvSpPr>
        <p:spPr>
          <a:xfrm>
            <a:off x="3203848" y="3212976"/>
            <a:ext cx="1512168" cy="576064"/>
          </a:xfrm>
          <a:prstGeom prst="flowChartPunchedCar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</a:t>
            </a:r>
          </a:p>
        </p:txBody>
      </p:sp>
      <p:sp>
        <p:nvSpPr>
          <p:cNvPr id="17" name="Прямоугольник с одним вырезанным углом 16"/>
          <p:cNvSpPr/>
          <p:nvPr/>
        </p:nvSpPr>
        <p:spPr>
          <a:xfrm>
            <a:off x="5004048" y="3140968"/>
            <a:ext cx="1872208" cy="936104"/>
          </a:xfrm>
          <a:prstGeom prst="snip1Rect">
            <a:avLst>
              <a:gd name="adj" fmla="val 2684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Субсидии, выделяемые из бюджета Санкт-Петербурга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2857520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Так приложением 9 к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Закону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Санкт-Петербурга «О бюджете Санкт-Петербурга на 2018 год и на плановый период 2019 и 2020 годов» в бюджет муниципального округа на 2018 год определен перечень источников доходов бюджетов внутригородских муниципальных образований Санкт-Петербурга и нормативы отчислений доходов в бюджеты внутригородских муниципальных образований Санкт-Петербурга:</a:t>
            </a:r>
          </a:p>
          <a:p>
            <a:pPr marL="0" lvl="0" indent="26670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26670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1.     Налоговые доходы</a:t>
            </a:r>
          </a:p>
          <a:p>
            <a:pPr marL="0" lvl="1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1.1.	Налог, взимаемый в связи с применением упрощенной системы налогообложения, по единому и дополнительным дифференцированным нормативам отчислений от сумм, подлежащих зачислению в бюджет Санкт-Петербурга:</a:t>
            </a: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1185046970"/>
              </p:ext>
            </p:extLst>
          </p:nvPr>
        </p:nvGraphicFramePr>
        <p:xfrm>
          <a:off x="1571604" y="3500438"/>
          <a:ext cx="7119966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1000108"/>
            <a:ext cx="7498080" cy="57150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Содержание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14488"/>
            <a:ext cx="7715304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tabLst>
                <a:tab pos="700087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Вводная часть. Что такое бюджет?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Глоссарий (основные понятия и термины). </a:t>
            </a: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Границы МО Пулковский меридиан.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Адреса домов, расположенных на территории МО Пулковский меридиан, схема МО на карте города.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  <a:tabLst>
                <a:tab pos="6905625" algn="l"/>
              </a:tabLst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Контактная информация. 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2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Пояснительная записка к прогнозу социально-экономического развития МО </a:t>
            </a:r>
            <a:r>
              <a:rPr lang="ru-RU" sz="1400" dirty="0" err="1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Пулковкий</a:t>
            </a: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 меридиан.</a:t>
            </a:r>
            <a:endParaRPr lang="ru-RU" sz="1400" dirty="0" smtClean="0">
              <a:ln>
                <a:solidFill>
                  <a:schemeClr val="accent6"/>
                </a:solidFill>
              </a:ln>
              <a:latin typeface="Times New Roman" pitchFamily="18" charset="0"/>
              <a:cs typeface="Times New Roman" pitchFamily="18" charset="0"/>
              <a:hlinkClick r:id="rId8" action="ppaction://hlinksldjump"/>
            </a:endParaRPr>
          </a:p>
          <a:p>
            <a:pPr algn="just">
              <a:lnSpc>
                <a:spcPct val="150000"/>
              </a:lnSpc>
            </a:pPr>
            <a:r>
              <a:rPr lang="ru-RU" sz="1400" dirty="0" smtClean="0">
                <a:ln>
                  <a:solidFill>
                    <a:schemeClr val="accent6"/>
                  </a:solidFill>
                </a:ln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Основные направления бюджетной и налоговой политики МО Пулковский меридиан на 2018 год.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1000108"/>
            <a:ext cx="7719274" cy="78581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1"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1.2.	Единый налог на вмененный доход для отдельных видов деятельности по нормативу от сумм, подлежащих зачислению в бюджет Санкт-Петербурга:</a:t>
            </a:r>
          </a:p>
          <a:p>
            <a:pPr marL="0" marR="0" lvl="0" indent="2667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xmlns="" val="2561905151"/>
              </p:ext>
            </p:extLst>
          </p:nvPr>
        </p:nvGraphicFramePr>
        <p:xfrm>
          <a:off x="1928794" y="2071678"/>
          <a:ext cx="614366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1285852" y="4572008"/>
            <a:ext cx="764389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1.3.	Налог, взимаемый в связи с применением патентной системы налогообложения по нормативу 100 процентов от сумм, подлежащих зачислению в бюджет Санкт-Петербурга.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1.4.	Налог с имущества, переходящего в порядке наследования или дарения, в части погашения задолженности и по перерасчётам прошлых лет.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124744"/>
            <a:ext cx="7429552" cy="49685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2.     Неналоговые доходы</a:t>
            </a:r>
          </a:p>
          <a:p>
            <a:pPr marL="0" indent="26670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2.1.	Доходы от оказания платных услуг получателями средств бюджетов муниципальных образований и компенсации затрат бюджетов муниципальных образований, в том числе средства, составляющие восстановительную стоимость зеленых насаждений, произраставших на территории зеленых насаждений внутриквартального озеленения, подлежащие зачислению в бюджеты муниципальных образований в соответствии с законами Санкт-Петербурга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	Денежные взыскания (штрафы) за нарушение законодательства о применении контрольно-кассовой техники при осуществлении наличных денежных расчетов и (или) расчетов с использованием платежных карт, зачисляемые в бюджеты муниципальных образований по месту совершения административных правонарушений.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	Доходы от возмещения ущерба при возникновении страховых случаев, когда выгодоприобретателями по договорам страхования выступают получатели средств бюджетов муниципальных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образований.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2.4</a:t>
            </a:r>
            <a:r>
              <a:rPr lang="ru-RU" sz="1400" dirty="0" smtClean="0">
                <a:latin typeface="Times New Roman" panose="02020603050405020304" pitchFamily="18" charset="0"/>
                <a:cs typeface="Times New Roman" pitchFamily="18" charset="0"/>
              </a:rPr>
              <a:t>.	Денежные взыскания (штрафы) за нарушение законодательства Санкт-Петербурга, зачисляемые в бюджеты муниципальных образований по месту совершения административных правонарушений:</a:t>
            </a:r>
          </a:p>
          <a:p>
            <a:pPr marL="0" indent="447675" algn="just" fontAlgn="base">
              <a:spcAft>
                <a:spcPct val="0"/>
              </a:spcAft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ловина рамки 18"/>
          <p:cNvSpPr/>
          <p:nvPr/>
        </p:nvSpPr>
        <p:spPr>
          <a:xfrm>
            <a:off x="2771800" y="2708920"/>
            <a:ext cx="2214578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4365104"/>
            <a:ext cx="764386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447675" algn="just">
              <a:spcBef>
                <a:spcPts val="600"/>
              </a:spcBef>
              <a:buSzPct val="80000"/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2.5.	Прочие неналоговые доходы, зачисляемые в бюджеты муниципальных образований.</a:t>
            </a:r>
          </a:p>
          <a:p>
            <a:pPr lvl="0" algn="ctr">
              <a:buNone/>
            </a:pP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3.     Безвозмездные поступления:</a:t>
            </a:r>
          </a:p>
          <a:p>
            <a:pPr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3.1.	Безвозмездные поступления из бюджета Санкт-Петербурга:</a:t>
            </a:r>
          </a:p>
          <a:p>
            <a:pPr marL="447675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субвенции, предоставляемые бюджетам муниципальных образований в случаях и в порядке, установленных законами Санкт-Петербурга.</a:t>
            </a:r>
          </a:p>
        </p:txBody>
      </p:sp>
      <p:sp>
        <p:nvSpPr>
          <p:cNvPr id="14" name="Половина рамки 13"/>
          <p:cNvSpPr/>
          <p:nvPr/>
        </p:nvSpPr>
        <p:spPr>
          <a:xfrm>
            <a:off x="1187624" y="1124744"/>
            <a:ext cx="2214578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7624" y="1124744"/>
            <a:ext cx="3714776" cy="1322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180975"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благоустройства, предусмотренные главой 4 Закона Санкт-Петербурга от 12.05.2010 № 273-70 «Об административных правонарушениях в Санкт-Петербурге», за исключением 37_2 указанного Закона Санкт-Петербурга</a:t>
            </a:r>
            <a:endParaRPr lang="ru-RU" sz="1100" dirty="0"/>
          </a:p>
        </p:txBody>
      </p:sp>
      <p:sp>
        <p:nvSpPr>
          <p:cNvPr id="16" name="Половина рамки 15"/>
          <p:cNvSpPr/>
          <p:nvPr/>
        </p:nvSpPr>
        <p:spPr>
          <a:xfrm rot="10800000">
            <a:off x="6732240" y="1772816"/>
            <a:ext cx="2071702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1124744"/>
            <a:ext cx="3744416" cy="12858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 в области предпринимательской деятельности, предусмотренные статьёй 44 Закона Санкт-Петербурга от 12.05.2010 № 273-70 «Об административных правонарушениях в Санкт-Петербурге»  </a:t>
            </a:r>
          </a:p>
          <a:p>
            <a:pPr algn="ctr"/>
            <a:endParaRPr lang="ru-RU" sz="11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771800" y="2708920"/>
            <a:ext cx="4680520" cy="128588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noAutofit/>
          </a:bodyPr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marL="180975" algn="ctr">
              <a:tabLst>
                <a:tab pos="3590925" algn="l"/>
              </a:tabLs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штрафы за административные правонарушения, посягающие на институты государственной власти и местного самоуправления, предусмотренные статьей 471 Закона Санкт-Петербурга от 12.05.2010 № 273-70 «Об административных правонарушениях в Санкт-Петербурге»</a:t>
            </a:r>
            <a:endParaRPr lang="ru-RU" sz="1100" dirty="0"/>
          </a:p>
        </p:txBody>
      </p:sp>
      <p:sp>
        <p:nvSpPr>
          <p:cNvPr id="20" name="Половина рамки 19"/>
          <p:cNvSpPr/>
          <p:nvPr/>
        </p:nvSpPr>
        <p:spPr>
          <a:xfrm rot="10800000">
            <a:off x="5364088" y="3356992"/>
            <a:ext cx="2071702" cy="642942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357298"/>
            <a:ext cx="7719274" cy="4375958"/>
          </a:xfrm>
        </p:spPr>
        <p:txBody>
          <a:bodyPr>
            <a:normAutofit/>
          </a:bodyPr>
          <a:lstStyle/>
          <a:p>
            <a:pPr marL="0" indent="447675" algn="just">
              <a:lnSpc>
                <a:spcPct val="120000"/>
              </a:lnSpc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Расчет субвенций осуществляется Местной администрацией муниципального округа, в соответствии с методикой, определенной статьей 8 Закона Санкт-Петербурга от 31.10.2007 № 536-109 «О наделении органов местного самоуправления в Санкт-Петербурге отдельными государственными полномочиями Санкт-Петербурга по организации и осуществлению деятельности по опеке и попечительству, назначению и выплате денежных средств на содержание детей, находящихся под опекой (попечительством), и денежных средств на содержание детей, переданных на воспитание в приемные семьи, в Санкт-Петербурге», на основании качественных (размер расчетной единицы, размер пособия на содержание ребенка в семье опекуна и приемной семье, размер вознаграждения приемных родителей) и количественных (численность опекаемых, численность муниципальных служащих, исполняющих переданные государственные полномочия и т.п.) показателей на 2018 – 2020 годы и представлен в приложении 11 к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Закону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Санкт-Петербурга «О бюджете Санкт-Петербурга на 2018 год и на плановый период 2019 и 2020 годов», проверяется Комитетом по социальной политике Санкт-Петербурга, который является главным распорядителем средств субвенций.</a:t>
            </a:r>
          </a:p>
        </p:txBody>
      </p:sp>
      <p:pic>
        <p:nvPicPr>
          <p:cNvPr id="6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12823"/>
            <a:ext cx="7719274" cy="436808"/>
          </a:xfrm>
        </p:spPr>
        <p:txBody>
          <a:bodyPr>
            <a:normAutofit fontScale="77500" lnSpcReduction="20000"/>
          </a:bodyPr>
          <a:lstStyle/>
          <a:p>
            <a:pPr marL="0" indent="266700" algn="just">
              <a:lnSpc>
                <a:spcPct val="120000"/>
              </a:lnSpc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                 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Объем средств указанных субвенций составляет: 	    (тыс. руб.)</a:t>
            </a:r>
          </a:p>
          <a:p>
            <a:pPr marL="0" lvl="8" indent="266700">
              <a:buNone/>
            </a:pP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275856" y="4725144"/>
            <a:ext cx="3528392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Субвенции бюджетам муниципальных образований на исполнение государственных полномочий по выплате денежных средств на содержание </a:t>
            </a:r>
            <a:r>
              <a:rPr lang="ru-RU" sz="1100" dirty="0" smtClean="0">
                <a:latin typeface="Times New Roman"/>
                <a:ea typeface="Times New Roman"/>
              </a:rPr>
              <a:t>детей, находящихся под опекой или попечительством, и денежных средств на содержание детей, переданных на воспитание в приемные семьи </a:t>
            </a:r>
            <a:endParaRPr lang="ru-RU" sz="1100" dirty="0">
              <a:latin typeface="Times New Roman"/>
              <a:ea typeface="Times New Roman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327895" y="1406458"/>
            <a:ext cx="2638076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>
                <a:latin typeface="Times New Roman"/>
                <a:ea typeface="Times New Roman"/>
              </a:rPr>
              <a:t>Субвенции бюджетам муниципальных образований на исполнение государственного полномочия по организации и осуществлению деятельности по опеке и </a:t>
            </a:r>
            <a:r>
              <a:rPr lang="ru-RU" sz="1100" dirty="0" smtClean="0">
                <a:latin typeface="Times New Roman"/>
                <a:ea typeface="Times New Roman"/>
              </a:rPr>
              <a:t>попечительству</a:t>
            </a:r>
            <a:endParaRPr lang="ru-RU" sz="1100" dirty="0">
              <a:latin typeface="Times New Roman"/>
              <a:ea typeface="Times New Roman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228184" y="1400521"/>
            <a:ext cx="2630096" cy="1728192"/>
          </a:xfrm>
          <a:prstGeom prst="ellips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ru-RU" sz="1100" dirty="0">
                <a:latin typeface="Times New Roman"/>
                <a:ea typeface="Times New Roman"/>
              </a:rPr>
              <a:t>Субвенции бюджетам муниципальных образований на исполнение государственного полномочия по выплате </a:t>
            </a:r>
            <a:r>
              <a:rPr lang="ru-RU" sz="1100" dirty="0" smtClean="0">
                <a:latin typeface="Times New Roman"/>
                <a:ea typeface="Times New Roman"/>
              </a:rPr>
              <a:t>вознаграждения </a:t>
            </a:r>
            <a:r>
              <a:rPr lang="ru-RU" sz="1100" dirty="0">
                <a:latin typeface="Times New Roman"/>
                <a:ea typeface="Times New Roman"/>
              </a:rPr>
              <a:t>приемным родителям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79027" y="3359313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 –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3 013,1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862997" y="2947328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7 368,8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8556" y="415834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3 393,9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541591" y="3732714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10 262,6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703968" y="339274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3 380,7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204527" y="295176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8 773,4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416381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4 337,6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766350" y="3374356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5 048,1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111500" y="4159342"/>
            <a:ext cx="1053900" cy="567680"/>
          </a:xfrm>
          <a:prstGeom prst="roundRect">
            <a:avLst/>
          </a:prstGeom>
          <a:noFill/>
          <a:ln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– </a:t>
            </a:r>
          </a:p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10 262,6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7596336" y="3284794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2555776" y="3269750"/>
            <a:ext cx="0" cy="746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8190131" y="3044158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H="1">
            <a:off x="68244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1681242" y="3086928"/>
            <a:ext cx="216024" cy="23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3254512" y="3073743"/>
            <a:ext cx="147270" cy="272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5717115" y="3552836"/>
            <a:ext cx="144016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 flipH="1" flipV="1">
            <a:off x="4236552" y="3533922"/>
            <a:ext cx="242012" cy="1211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flipV="1">
            <a:off x="5068540" y="4337291"/>
            <a:ext cx="1" cy="3527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877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908720"/>
            <a:ext cx="7749504" cy="1872208"/>
          </a:xfrm>
        </p:spPr>
        <p:txBody>
          <a:bodyPr>
            <a:noAutofit/>
          </a:bodyPr>
          <a:lstStyle/>
          <a:p>
            <a:pPr marL="0" indent="447675" algn="just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Согласно приложению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 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Санкт-Петербурга «О бюджете Санкт-Петербурга на 2018 год и на плановый период 2019 и 2020 годов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объем субвенций на исполнение органами местного самоуправления в Санкт-Петербурге отдельного государственного полномочия Санкт-Петербурга по определению должностных лиц местного самоуправления, уполномоченных составлять протоколы об административных правонарушениях, и составлению протоколов об административных правонарушениях на 2018 год и на плановый период 2019 и 2020 годов составляет: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043608" y="3573016"/>
            <a:ext cx="788263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3.2.	Прочие безвозмездные поступления, зачисляемые в бюджеты муниципальных образований.</a:t>
            </a:r>
          </a:p>
          <a:p>
            <a:pPr indent="447675" algn="just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же согласно приложению 11 к Закону Санкт-Петербурга «О бюджете Санкт-Петербурга на 2018 год и на плановый период 2019 и 2020 годов» из бюджета Санкт-Петербурга в бюджет МО Пулковский меридиан на 2018 год выделены межбюджетные трансферты в виде субсидий в размере 10 000,0 тысяч рублей.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lnSpc>
                <a:spcPct val="140000"/>
              </a:lnSpc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образом, общий объем доходной части бюджета МО Пулковский меридиан на 2018 год составит 100 177,0 тысяч рублей, в том числе налоговые доходы – в размере 65 806,9 тысяч рублей, неналоговые доходы – в размере  4 506,2 тысяч рублей и безвозмездные поступления – в размере 29 863,9 тысяч рублей.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/>
          <p:nvPr/>
        </p:nvGraphicFramePr>
        <p:xfrm>
          <a:off x="2411760" y="2564904"/>
          <a:ext cx="5642462" cy="1008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53578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Расходы проекта бюджета</a:t>
            </a:r>
          </a:p>
          <a:p>
            <a:pPr marL="0" indent="447675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осуществляется в соответствии с расходными обязательствами, вытекающие из полномочий по решению вопросов местного значения отнесённых к ведению муниципальных образований Законом Санкт-Петербурга от 23.09.2009 № 420-79 «Об организации местного самоуправления в Санкт-Петербурге», предусмотренных Уставом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меридиан. Перечень расходных обязательств определён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приложением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Закону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Санкт-Петербурга «О бюджете Санкт-Петербурга на 2018 год и на плановый период 2019 и 2020 годов».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66700"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47675"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Формирование расходов проекта бюджета на 2018 год осуществляется в том числе с учетом: </a:t>
            </a:r>
          </a:p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расчётной единицы, применяемой для исчисления должностных окладов лиц муниципальных служащих: </a:t>
            </a:r>
          </a:p>
          <a:p>
            <a:pPr marL="447675" indent="0" algn="just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2018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1 300,0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на 2019 год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– 1 300,0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на 2020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1 300,0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	прогноза индекса потребительских цен Санкт-Петербурга за период с начала года (в процентах к предыдущему году):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2018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105,6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      на 2019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105,4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%;                  на 2020 год – 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105,3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marL="447675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размера денежных выплат на содержание детей, находящихся под опекой или попечительством, и детей, переданных на воспитание в приёмные семьи: </a:t>
            </a:r>
          </a:p>
          <a:p>
            <a:pPr marL="447675" indent="0">
              <a:buNone/>
            </a:pP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2018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11 878,0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 на 2019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12 519,0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руб.;          на 2020 год –</a:t>
            </a:r>
            <a:r>
              <a:rPr lang="ru-RU" sz="1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13 138,0  </a:t>
            </a:r>
            <a:r>
              <a:rPr lang="ru-RU" sz="1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руб.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719274" cy="714380"/>
          </a:xfrm>
        </p:spPr>
        <p:txBody>
          <a:bodyPr>
            <a:normAutofit/>
          </a:bodyPr>
          <a:lstStyle/>
          <a:p>
            <a:pPr marL="447675" indent="0" algn="just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	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размера вознаграждения приёмным родителям:</a:t>
            </a:r>
          </a:p>
          <a:p>
            <a:pPr marL="0" indent="266700" algn="r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(рубли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26670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285852" y="1571612"/>
          <a:ext cx="7643867" cy="2831540"/>
        </p:xfrm>
        <a:graphic>
          <a:graphicData uri="http://schemas.openxmlformats.org/drawingml/2006/table">
            <a:tbl>
              <a:tblPr/>
              <a:tblGrid>
                <a:gridCol w="4209256"/>
                <a:gridCol w="1144601"/>
                <a:gridCol w="1144601"/>
                <a:gridCol w="1145409"/>
              </a:tblGrid>
              <a:tr h="4286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Количество приёмных детей в семье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2018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2019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1 ребенком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11 138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11 739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12 361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2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16 707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17 609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18 542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3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22 276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23 478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24 722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4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27 845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29 348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30 903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5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33 414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35 217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37 083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6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38 983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41 087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43 264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7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44 552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46 959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49 444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291">
                <a:tc>
                  <a:txBody>
                    <a:bodyPr/>
                    <a:lstStyle/>
                    <a:p>
                      <a:pPr indent="381635"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для приемных семей с 8 детьми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50 121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52 826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55 625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5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</a:rPr>
                        <a:t>Размер доплаты на детей до 3-х лет, с отклонениями в развитии и детей-инвалидов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5 569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5 870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100" kern="12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+mn-cs"/>
                        </a:rPr>
                        <a:t>6 181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4500570"/>
            <a:ext cx="7786742" cy="150019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Проектом решения о бюджете муниципального округа на 2018 год расходы утверждаются в следующих разрезах: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ведомственной структуре расходов бюджета;</a:t>
            </a:r>
          </a:p>
          <a:p>
            <a:pPr marL="447675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	по распределению бюджетных ассигнований по разделам, подразделам, целевым статьям, группам видов расходов бюджета.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1052736"/>
            <a:ext cx="7786742" cy="1512168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Наибольшие изменения по предлагаемому проекту претерпевает Ведомственная структура расходов бюджета МО Пулковский меридиан по главному распорядителю средств бюджета на 2018 год Местной администрации МО Пулковский меридиан.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just"/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Главными распорядителями средств проекта бюджета на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год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266700"/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ловина рамки 7"/>
          <p:cNvSpPr/>
          <p:nvPr/>
        </p:nvSpPr>
        <p:spPr>
          <a:xfrm>
            <a:off x="2051720" y="2492896"/>
            <a:ext cx="357190" cy="928694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/>
          <p:cNvSpPr/>
          <p:nvPr/>
        </p:nvSpPr>
        <p:spPr>
          <a:xfrm>
            <a:off x="5580112" y="2492896"/>
            <a:ext cx="357190" cy="1000132"/>
          </a:xfrm>
          <a:prstGeom prst="halfFram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2564904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Совет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(917)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2564904"/>
            <a:ext cx="3214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Местная администрация муниципального округа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меридиан  (947)</a:t>
            </a:r>
            <a:endParaRPr lang="ru-RU" sz="1600" i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357290" y="3571876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Расходы в проекте бюджета на 2018 год предусмотрены в размере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105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177,00 тысяч рублей.</a:t>
            </a:r>
          </a:p>
          <a:p>
            <a:pPr indent="447675"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Наиболее значимые объёмы ассигнований на 2018 год предусмотрены по следующим отраслям:</a:t>
            </a:r>
          </a:p>
        </p:txBody>
      </p:sp>
      <p:pic>
        <p:nvPicPr>
          <p:cNvPr id="14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graphicFrame>
        <p:nvGraphicFramePr>
          <p:cNvPr id="16" name="Диаграмма 15"/>
          <p:cNvGraphicFramePr/>
          <p:nvPr/>
        </p:nvGraphicFramePr>
        <p:xfrm>
          <a:off x="1259632" y="4293096"/>
          <a:ext cx="767863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>
          <a:xfrm>
            <a:off x="1214414" y="1142984"/>
            <a:ext cx="7786742" cy="4786346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наиболее значимыми ассигнованиями проекта бюджета на 2018 год являются ассигнования на реализацию мероприятий по благоустройству территории муниципального образования.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для жителей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в 2018 году будут проводиться на основании муниципальных программ.</a:t>
            </a:r>
          </a:p>
          <a:p>
            <a:pPr indent="44767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расходы проекта бюджета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 год включены публичные нормативные обязательства, в сумме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11 234,6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66700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 algn="just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266700">
              <a:lnSpc>
                <a:spcPct val="12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6700" defTabSz="914400" fontAlgn="auto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42976" y="1823861"/>
            <a:ext cx="771048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</a:t>
            </a: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–</a:t>
            </a:r>
            <a:r>
              <a:rPr lang="ru-RU" sz="2200" i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денежные средства, предназначенные для финансирования функций местного самоуправления. </a:t>
            </a: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 муниципального округа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меридиан) представляет собой главный финансовый документ, утверждаемый Решением Муниципального Совета 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бюджета МО Пулковский меридиан на 2018 год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осуществлялось в соответствии 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вопросами местного значения, определенными законом Санкт-Петербурга «Об организации местного самоуправления в Санкт-Петербурге», задачами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поставленными в послании Президента  Российской Федерации,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рогнозом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социально-экономического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муниципальными про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грам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ами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Планирование бюджета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МО Пулковский меридиан на 2018 год осуществлялось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Бюджетным Кодексом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и Положением о бюджетном процессе.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так же некоторые пояснения по другим терминам:</a:t>
            </a:r>
          </a:p>
          <a:p>
            <a:pPr indent="449263"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449263" algn="just" eaLnBrk="0" hangingPunct="0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1052736"/>
            <a:ext cx="37123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Вводная часть.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2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Что такое бюджет?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1214414" y="2214554"/>
            <a:ext cx="7786689" cy="1571625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42852"/>
            <a:ext cx="7572428" cy="10001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15616" y="1572104"/>
            <a:ext cx="771048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algn="just" eaLnBrk="0" hangingPunct="0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статье 6 Бюджетного кодекса Российской Федерации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далее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БК РФ) утверждены основные понятия и термины, используемые участниками бюджетного процесса: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доходы бюджета </a:t>
            </a:r>
            <a:r>
              <a:rPr lang="ru-RU" sz="1400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–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поступающие в бюджет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расходы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в соответствии с настоящим Кодексом источниками финансирования дефицита бюджета;</a:t>
            </a:r>
          </a:p>
          <a:p>
            <a:pPr algn="just" eaLnBrk="0" hangingPunct="0"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дефицит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профицит бюджета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превышение доходов бюджета над его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расходами;</a:t>
            </a:r>
          </a:p>
          <a:p>
            <a:pPr>
              <a:tabLst>
                <a:tab pos="447675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47675" algn="l"/>
              </a:tabLst>
            </a:pPr>
            <a:r>
              <a:rPr lang="ru-RU" i="1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31640" y="980728"/>
            <a:ext cx="7498080" cy="57606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Глоссарий (</a:t>
            </a:r>
            <a:r>
              <a:rPr lang="ru-RU" sz="2200" i="1" dirty="0" smtClean="0">
                <a:solidFill>
                  <a:srgbClr val="0000FF"/>
                </a:solidFill>
              </a:rPr>
              <a:t>основные понятия и термины</a:t>
            </a:r>
            <a:r>
              <a:rPr lang="ru-RU" sz="2200" dirty="0" smtClean="0">
                <a:solidFill>
                  <a:srgbClr val="0000FF"/>
                </a:solidFill>
              </a:rPr>
              <a:t>)</a:t>
            </a:r>
            <a:endParaRPr lang="ru-RU" sz="2200" dirty="0">
              <a:solidFill>
                <a:srgbClr val="0000FF"/>
              </a:solidFill>
            </a:endParaRPr>
          </a:p>
        </p:txBody>
      </p:sp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928670"/>
            <a:ext cx="7858180" cy="542928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Границы муниципального округа </a:t>
            </a:r>
            <a:r>
              <a:rPr lang="ru-RU" sz="88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88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(ст. 2 Устава муниципального образования мо </a:t>
            </a:r>
            <a:r>
              <a:rPr lang="ru-RU" sz="5600" dirty="0" err="1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>
                <a:latin typeface="Times New Roman" pitchFamily="18" charset="0"/>
                <a:cs typeface="Times New Roman" pitchFamily="18" charset="0"/>
              </a:rPr>
              <a:t> меридиан)</a:t>
            </a:r>
            <a:br>
              <a:rPr lang="ru-RU" sz="5600" dirty="0">
                <a:latin typeface="Times New Roman" pitchFamily="18" charset="0"/>
                <a:cs typeface="Times New Roman" pitchFamily="18" charset="0"/>
              </a:rPr>
            </a:br>
            <a:endParaRPr lang="ru-RU" sz="5600" dirty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по оси Московского проспекта, далее по оси восточной проезжей части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Внуковской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на юг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шоссе, включая в границы муниципального округа N 47 транспортную развязку, а также жилой микрорайон восточнее дороги и памятник Зеленого пояса Славы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рубеж". Далее граница идет на юго-запад по восточной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Пулковского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и на северо-запад по южной стороне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Волхонского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шоссе до западной границы отвода Южного кладбища, далее поворачивает на северо-восток и проходит по западной границе отвода Южного кладбища, затем проходит по землям сельскохозяйственного предприятия "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Шушары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" и доходит до Нагорного канала, пересекает его, идет на северо-восток, север, северо-запад, юго-запад и юг по границам земельного участка авиапредприятия "Пулково" до Нагорного канала, далее на запад по оси Нагорного канала до западной границы земельного участка авиапредприятия "Пулково". </a:t>
            </a: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600" dirty="0" smtClean="0">
                <a:latin typeface="Times New Roman" pitchFamily="18" charset="0"/>
                <a:cs typeface="Times New Roman" pitchFamily="18" charset="0"/>
              </a:rPr>
            </a:b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Далее граница идет по западной границе земельного участка авиапредприятия "Пулково" до Лиговского канала, далее на северо-восток по оси Лиговского канала до пересечения с северо-восточной стороной полосы отвода Варшавского направления железной дороги, далее по северо-восточной стороне полосы отвода Варшавского направления железной дороги до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6-го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проезда, далее по оси 5-го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Предпортового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проезда до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, далее по оси улицы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Галстяна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до Варшавской улицы, далее по оси Варшавской улицы до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улицы, далее по оси </a:t>
            </a:r>
            <a:r>
              <a:rPr lang="ru-RU" sz="5600" dirty="0" err="1" smtClean="0">
                <a:latin typeface="Times New Roman" pitchFamily="18" charset="0"/>
                <a:cs typeface="Times New Roman" pitchFamily="18" charset="0"/>
              </a:rPr>
              <a:t>Кузнецовской</a:t>
            </a: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 улицы до Московского проспекта.</a:t>
            </a:r>
          </a:p>
          <a:p>
            <a:pPr indent="449263" algn="just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9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642942"/>
          </a:xfrm>
          <a:prstGeom prst="rect">
            <a:avLst/>
          </a:prstGeom>
          <a:noFill/>
        </p:spPr>
      </p:pic>
      <p:pic>
        <p:nvPicPr>
          <p:cNvPr id="8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25-2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Костюшко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179, 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4, 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78,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4-1,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857232"/>
            <a:ext cx="7498080" cy="582912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00FF"/>
                </a:solidFill>
              </a:rPr>
              <a:t>Контактная информация.</a:t>
            </a:r>
            <a:endParaRPr lang="ru-RU" sz="22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2976" y="1524000"/>
            <a:ext cx="3786214" cy="483395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Совет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373-65-66, 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муниципального образования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Макаров Виктор Алексеевич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Местная администрация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196070, Санкт-Петербург, ул. Победы, д. 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тел.: 414-00-68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Глава Местной администрации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Морозов Игорь Вячеславович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Официальный сайт МО Пулковский меридиан </a:t>
            </a:r>
          </a:p>
          <a:p>
            <a:pPr marL="0" indent="0">
              <a:buNone/>
            </a:pPr>
            <a:r>
              <a:rPr lang="en-US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http://www.mo47.spb.ru/ </a:t>
            </a:r>
            <a:endParaRPr lang="ru-RU" sz="3500" dirty="0" smtClean="0">
              <a:ln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  <a:hlinkClick r:id="rId2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  <a:hlinkClick r:id="rId2"/>
              </a:rPr>
              <a:t>info@mo47.spb.ru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373-65-66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371-92-57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1524000"/>
            <a:ext cx="3857652" cy="483395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Прием граждан должностными лицами органов местного самоуправления МО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Пулковский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меридиан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Макаров Виктор Алексеевич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муниципального образования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371-92-57, 373-65-66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Морозов Игорь Вячеславович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по записи по тел. 414-00-68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Рябинин Вячеслав Иванович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финансово-бюджетной комиссии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14.00 до 18.00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373-26-77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Гуляева Ирина Алексеевна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заместитель Главы муниципального образования – председатель комиссии по социальным вопросам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вторник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11.00 до 12.30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373-97-84</a:t>
            </a: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Ергакова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Татьяна Владимировна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начальник отдела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Недашковская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Ирина Владимировна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главный специалист сектора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Петровская Юлия Сергеевна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главный специалист сектора опеки и попечительства Местной администрации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прием: понедельник с 15.00 до 18.00, четверг с 10.00 до 12.00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тел. 414-00-67</a:t>
            </a:r>
          </a:p>
          <a:p>
            <a:pPr marL="0" indent="0" algn="ctr">
              <a:buNone/>
            </a:pPr>
            <a:endParaRPr lang="ru-RU" b="1" dirty="0"/>
          </a:p>
        </p:txBody>
      </p:sp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1538" y="857232"/>
            <a:ext cx="4630111" cy="5572164"/>
          </a:xfrm>
        </p:spPr>
        <p:txBody>
          <a:bodyPr>
            <a:normAutofit fontScale="25000" lnSpcReduction="20000"/>
          </a:bodyPr>
          <a:lstStyle/>
          <a:p>
            <a:pPr marL="85725" indent="0" algn="ctr">
              <a:buNone/>
            </a:pP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Адреса домов, расположенных на территории муниципального округа </a:t>
            </a:r>
            <a:r>
              <a:rPr lang="ru-RU" sz="5600" dirty="0" err="1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Пулковский</a:t>
            </a:r>
            <a:r>
              <a:rPr lang="ru-RU" sz="5600" dirty="0" smtClean="0">
                <a:solidFill>
                  <a:srgbClr val="0000FF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 меридиан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Алтайская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4, 8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Бассейная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12, 14, 16, 27, 29, 31, 33, 37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Варшавская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48, 50, 52, 54, 58, 60, 94, 96, 98, 104, 108, 110, 112, 114, 116, 118, 120, 122, 124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Вертолетная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7, 9, 11, 13, 13-2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Взлетная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9, 9-1, 9-2, 11, 11-1, 11-2, 13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Галстяна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Киевское шоссе: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25-1, 25-2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Костюшко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Кузнецовская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13, 15, 17, 19, 21, 23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Краснопутиловская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98, 100, 104, 106, 108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Ленинский пр.: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159, 161, 161-2, 161-4, 176, 178, 178-2, 178-3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Московский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155, 157, 157А, 159, 161, 163, 163-2, 165, 167, 171, 173, 175, 177, 179, 189, 191, 193, 195, 197, 199, 201, 205, 207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Пилотов ул.: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13, 15-1, 15-2, 16-1, 16-2, 17, 18, 18-1, 18-2, 18-3, 18-4, 19, 20, 21, 23, 24, 25, 26-1, 26-2, 28-1, 28-2, 28-3,30-1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3, 4, 6, 7, 8, 9, 10, 11, 12, 13</a:t>
            </a:r>
          </a:p>
          <a:p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Пулковское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 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5-1, 5-2, 5-4, 7-2, 9-1, 9-2, 9-4, 11-2, 13-1, 13-2, 13-4, 13-5, 15-2, 15-3, 65-1, 65-2, 65-3, 65-4, 65-5, 65-6, 65-7, 65-8, 65-9, 65-10, 65-11, 78, 80, 84, 86, 89, 91, 95, 97, 99, 105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Фрунзе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1, 2, 3, 4, 5, 6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пл. Чернышевского: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2, 3, 5, 6, 7, 8, 9, 10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Штурманская ул.: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16, 16-2, 18, 22-1, 22-2, 26, 26-1, 26-2, 28, 28-1, 28-2, 28-3, 30, 30-1, 34, 36, 42-1, 42-2</a:t>
            </a:r>
          </a:p>
          <a:p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4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Предпортовый</a:t>
            </a:r>
            <a:r>
              <a:rPr lang="ru-RU" sz="4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пр.:</a:t>
            </a:r>
            <a:r>
              <a:rPr lang="ru-RU" sz="4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4-1, 6-2, 8-1, 8-4, 8-5, 10-1, 10-2, 12-1, 12-2, 12-3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0964" name="Picture 4" descr="M:\кар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1500174"/>
            <a:ext cx="3051823" cy="4786346"/>
          </a:xfrm>
          <a:prstGeom prst="rect">
            <a:avLst/>
          </a:prstGeom>
          <a:noFill/>
        </p:spPr>
      </p:pic>
      <p:pic>
        <p:nvPicPr>
          <p:cNvPr id="11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1000108"/>
            <a:ext cx="7647836" cy="1000132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rgbClr val="0000FF"/>
                </a:solidFill>
              </a:rPr>
              <a:t>Основные показатели социально-экономического развития. Сведения о значениях основных показателей социально-экономического развития</a:t>
            </a:r>
            <a:br>
              <a:rPr lang="ru-RU" sz="1800" dirty="0" smtClean="0">
                <a:solidFill>
                  <a:srgbClr val="0000FF"/>
                </a:solidFill>
              </a:rPr>
            </a:br>
            <a:r>
              <a:rPr lang="ru-RU" sz="13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 чтение)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rgbClr val="0000FF"/>
                </a:solidFill>
              </a:rPr>
              <a:t> 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85851" y="1928801"/>
          <a:ext cx="7572431" cy="456343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58332"/>
                <a:gridCol w="2437060"/>
                <a:gridCol w="830518"/>
                <a:gridCol w="830518"/>
                <a:gridCol w="830518"/>
                <a:gridCol w="692909"/>
                <a:gridCol w="796288"/>
                <a:gridCol w="796288"/>
              </a:tblGrid>
              <a:tr h="5640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показателей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отчёт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2019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прогноз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864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Численность постоянного населения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51,0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51,3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51,3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51,3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60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Доходы бюджета муниципального образования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122 354,1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131 207,2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177,0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94 226,1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97 390,7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322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Расходы бюджета муниципального образования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128 654,1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156 073,9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105177,0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100 316,6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105 633,4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015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Дефицит (профицит) бюджета муниципального образования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- 6 300,0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-24 866,7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-5000,0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-6 090,5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-8 242,7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95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органов местного самоуправления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539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замещающих выборные и муниципальные должности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426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638">
                <a:tc>
                  <a:txBody>
                    <a:bodyPr/>
                    <a:lstStyle/>
                    <a:p>
                      <a:pPr marR="71755"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780" marR="72390"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Количество лиц, занимающих муниципальные должности муниципальной службы, осуществляющих переданные государственные полномочия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чел.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3180"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Picture 2" descr="G:\ЛЮДМИЛКА!!!!\Инфа полезная\Пулковский Мериди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42852"/>
            <a:ext cx="7697575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3749</TotalTime>
  <Words>2726</Words>
  <Application>Microsoft Office PowerPoint</Application>
  <PresentationFormat>Экран (4:3)</PresentationFormat>
  <Paragraphs>606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Солнцестояние</vt:lpstr>
      <vt:lpstr>БЮДЖЕТ ДЛЯ ГРАЖДАН ВНУТРИГОРОДСКОГО МУНИЦИПАЛЬНОГО ОБРАЗОВАНИЯ САНКТ-ПЕТЕРБУРГА МУНИЦИПАЛЬНЫЙ ОКРУГ  ПУЛКОВСКИЙ МЕРИДИАН  на 2018 год   (2 чтение)  </vt:lpstr>
      <vt:lpstr>Содержание</vt:lpstr>
      <vt:lpstr>Слайд 3</vt:lpstr>
      <vt:lpstr>Глоссарий (основные понятия и термины)</vt:lpstr>
      <vt:lpstr>Слайд 5</vt:lpstr>
      <vt:lpstr>Слайд 6</vt:lpstr>
      <vt:lpstr>Контактная информация.</vt:lpstr>
      <vt:lpstr>Слайд 8</vt:lpstr>
      <vt:lpstr>Основные показатели социально-экономического развития. Сведения о значениях основных показателей социально-экономического развития (2 чтение)  </vt:lpstr>
      <vt:lpstr>Слайд 10</vt:lpstr>
      <vt:lpstr>Пояснительная записка к прогнозу социально-экономического развития МО Пулковский меридиан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457</cp:revision>
  <dcterms:created xsi:type="dcterms:W3CDTF">2008-11-08T06:46:01Z</dcterms:created>
  <dcterms:modified xsi:type="dcterms:W3CDTF">2018-02-18T13:16:16Z</dcterms:modified>
</cp:coreProperties>
</file>